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4630400" cy="8229600"/>
  <p:notesSz cx="8229600" cy="14630400"/>
  <p:embeddedFontLst>
    <p:embeddedFont>
      <p:font typeface="Platypi Medium" panose="020B0604020202020204" charset="0"/>
      <p:regular r:id="rId18"/>
    </p:embeddedFont>
    <p:embeddedFont>
      <p:font typeface="Source Serif Pro" panose="020F0502020204030204" pitchFamily="18"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1C5EF3-93EC-4B6E-B502-C42FD4F842AA}" v="1" dt="2025-06-28T04:51:47.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u vaddimukkala" userId="b3b1089273efeb7e" providerId="LiveId" clId="{CF1C5EF3-93EC-4B6E-B502-C42FD4F842AA}"/>
    <pc:docChg chg="modSld">
      <pc:chgData name="venu vaddimukkala" userId="b3b1089273efeb7e" providerId="LiveId" clId="{CF1C5EF3-93EC-4B6E-B502-C42FD4F842AA}" dt="2025-06-28T04:58:30.072" v="25" actId="20577"/>
      <pc:docMkLst>
        <pc:docMk/>
      </pc:docMkLst>
      <pc:sldChg chg="modSp mod">
        <pc:chgData name="venu vaddimukkala" userId="b3b1089273efeb7e" providerId="LiveId" clId="{CF1C5EF3-93EC-4B6E-B502-C42FD4F842AA}" dt="2025-06-28T04:58:30.072" v="25" actId="20577"/>
        <pc:sldMkLst>
          <pc:docMk/>
          <pc:sldMk cId="0" sldId="256"/>
        </pc:sldMkLst>
        <pc:spChg chg="mod">
          <ac:chgData name="venu vaddimukkala" userId="b3b1089273efeb7e" providerId="LiveId" clId="{CF1C5EF3-93EC-4B6E-B502-C42FD4F842AA}" dt="2025-06-28T04:58:30.072" v="25" actId="20577"/>
          <ac:spMkLst>
            <pc:docMk/>
            <pc:sldMk cId="0"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974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6182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3590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1389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56275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3342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71695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37510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80947" y="437515"/>
            <a:ext cx="13593336" cy="1860233"/>
          </a:xfrm>
          <a:prstGeom prst="rect">
            <a:avLst/>
          </a:prstGeom>
          <a:noFill/>
          <a:ln/>
        </p:spPr>
        <p:txBody>
          <a:bodyPr wrap="square" lIns="0" tIns="0" rIns="0" bIns="0" rtlCol="0" anchor="t"/>
          <a:lstStyle/>
          <a:p>
            <a:pPr algn="ctr">
              <a:lnSpc>
                <a:spcPts val="4850"/>
              </a:lnSpc>
            </a:pPr>
            <a:r>
              <a:rPr lang="en-US" sz="3900" dirty="0">
                <a:solidFill>
                  <a:srgbClr val="201B18"/>
                </a:solidFill>
                <a:latin typeface="Platypi Medium" pitchFamily="34" charset="0"/>
                <a:cs typeface="Platypi Medium" pitchFamily="34" charset="-120"/>
              </a:rPr>
              <a:t>Emertxe Internship Project</a:t>
            </a:r>
            <a:endParaRPr lang="en-US" sz="3900" dirty="0"/>
          </a:p>
          <a:p>
            <a:pPr marL="0" indent="0" algn="ctr">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Washing Machine Simulator using PIC Microcontroller</a:t>
            </a:r>
          </a:p>
        </p:txBody>
      </p:sp>
      <p:sp>
        <p:nvSpPr>
          <p:cNvPr id="4" name="Text 1"/>
          <p:cNvSpPr/>
          <p:nvPr/>
        </p:nvSpPr>
        <p:spPr>
          <a:xfrm>
            <a:off x="8664498" y="4343813"/>
            <a:ext cx="5809785" cy="2979920"/>
          </a:xfrm>
          <a:prstGeom prst="rect">
            <a:avLst/>
          </a:prstGeom>
          <a:noFill/>
          <a:ln/>
        </p:spPr>
        <p:txBody>
          <a:bodyPr wrap="square" lIns="0" tIns="0" rIns="0" bIns="0" rtlCol="0" anchor="t"/>
          <a:lstStyle/>
          <a:p>
            <a:pPr>
              <a:lnSpc>
                <a:spcPct val="150000"/>
              </a:lnSpc>
            </a:pPr>
            <a:r>
              <a:rPr lang="en-US" sz="2000" dirty="0">
                <a:solidFill>
                  <a:srgbClr val="504C49"/>
                </a:solidFill>
                <a:latin typeface="Platypi Medium" panose="020B0604020202020204" charset="0"/>
                <a:ea typeface="Source Serif Pro" pitchFamily="34" charset="-122"/>
                <a:cs typeface="Platypi Medium" panose="020B0604020202020204" charset="0"/>
              </a:rPr>
              <a:t>Presented by:</a:t>
            </a:r>
          </a:p>
          <a:p>
            <a:pPr>
              <a:lnSpc>
                <a:spcPct val="150000"/>
              </a:lnSpc>
            </a:pPr>
            <a:r>
              <a:rPr lang="en-US" sz="2000" dirty="0">
                <a:solidFill>
                  <a:srgbClr val="504C49"/>
                </a:solidFill>
                <a:latin typeface="Platypi Medium" panose="020B0604020202020204" charset="0"/>
                <a:ea typeface="Source Serif Pro" pitchFamily="34" charset="-122"/>
                <a:cs typeface="Platypi Medium" panose="020B0604020202020204" charset="0"/>
              </a:rPr>
              <a:t>Venu Vaddimukkala</a:t>
            </a:r>
          </a:p>
          <a:p>
            <a:pPr>
              <a:lnSpc>
                <a:spcPct val="150000"/>
              </a:lnSpc>
            </a:pPr>
            <a:r>
              <a:rPr lang="en-US" sz="2000" dirty="0">
                <a:solidFill>
                  <a:srgbClr val="504C49"/>
                </a:solidFill>
                <a:latin typeface="Platypi Medium" panose="020B0604020202020204" charset="0"/>
                <a:ea typeface="Source Serif Pro" pitchFamily="34" charset="-122"/>
                <a:cs typeface="Platypi Medium" panose="020B0604020202020204" charset="0"/>
              </a:rPr>
              <a:t>B. Tech  4</a:t>
            </a:r>
            <a:r>
              <a:rPr lang="en-US" sz="2000" baseline="30000" dirty="0">
                <a:solidFill>
                  <a:srgbClr val="504C49"/>
                </a:solidFill>
                <a:latin typeface="Platypi Medium" panose="020B0604020202020204" charset="0"/>
                <a:ea typeface="Source Serif Pro" pitchFamily="34" charset="-122"/>
                <a:cs typeface="Platypi Medium" panose="020B0604020202020204" charset="0"/>
              </a:rPr>
              <a:t>th</a:t>
            </a:r>
            <a:r>
              <a:rPr lang="en-US" sz="2000" dirty="0">
                <a:solidFill>
                  <a:srgbClr val="504C49"/>
                </a:solidFill>
                <a:latin typeface="Platypi Medium" panose="020B0604020202020204" charset="0"/>
                <a:ea typeface="Source Serif Pro" pitchFamily="34" charset="-122"/>
                <a:cs typeface="Platypi Medium" panose="020B0604020202020204" charset="0"/>
              </a:rPr>
              <a:t> Year</a:t>
            </a:r>
          </a:p>
          <a:p>
            <a:pPr>
              <a:lnSpc>
                <a:spcPct val="150000"/>
              </a:lnSpc>
            </a:pPr>
            <a:r>
              <a:rPr lang="en-US" sz="2000" dirty="0">
                <a:solidFill>
                  <a:srgbClr val="504C49"/>
                </a:solidFill>
                <a:latin typeface="Platypi Medium" panose="020B0604020202020204" charset="0"/>
                <a:ea typeface="Source Serif Pro" pitchFamily="34" charset="-122"/>
                <a:cs typeface="Platypi Medium" panose="020B0604020202020204" charset="0"/>
              </a:rPr>
              <a:t>Electronics and Communication Engineering </a:t>
            </a:r>
          </a:p>
          <a:p>
            <a:pPr>
              <a:lnSpc>
                <a:spcPct val="150000"/>
              </a:lnSpc>
            </a:pPr>
            <a:r>
              <a:rPr lang="en-US" sz="2000" dirty="0">
                <a:solidFill>
                  <a:srgbClr val="504C49"/>
                </a:solidFill>
                <a:latin typeface="Platypi Medium" panose="020B0604020202020204" charset="0"/>
                <a:ea typeface="Source Serif Pro" pitchFamily="34" charset="-122"/>
                <a:cs typeface="Platypi Medium" panose="020B0604020202020204" charset="0"/>
              </a:rPr>
              <a:t>SR Gudlavalleru Engineering College</a:t>
            </a:r>
            <a:endParaRPr lang="en-US" sz="2000" dirty="0">
              <a:latin typeface="Platypi Medium" panose="020B0604020202020204" charset="0"/>
              <a:cs typeface="Platypi Medium" panose="020B0604020202020204" charset="0"/>
            </a:endParaRPr>
          </a:p>
        </p:txBody>
      </p:sp>
      <p:sp>
        <p:nvSpPr>
          <p:cNvPr id="5" name="Shape 2"/>
          <p:cNvSpPr/>
          <p:nvPr/>
        </p:nvSpPr>
        <p:spPr>
          <a:xfrm>
            <a:off x="793790" y="6099215"/>
            <a:ext cx="317540" cy="317540"/>
          </a:xfrm>
          <a:prstGeom prst="roundRect">
            <a:avLst>
              <a:gd name="adj" fmla="val 28793492"/>
            </a:avLst>
          </a:prstGeom>
          <a:noFill/>
          <a:ln w="7620">
            <a:solidFill>
              <a:srgbClr val="FFFFFF"/>
            </a:solidFill>
            <a:prstDash val="solid"/>
          </a:ln>
        </p:spPr>
      </p:sp>
      <p:sp>
        <p:nvSpPr>
          <p:cNvPr id="7" name="Text 3"/>
          <p:cNvSpPr/>
          <p:nvPr/>
        </p:nvSpPr>
        <p:spPr>
          <a:xfrm>
            <a:off x="1210508" y="6084332"/>
            <a:ext cx="3007400" cy="347305"/>
          </a:xfrm>
          <a:prstGeom prst="rect">
            <a:avLst/>
          </a:prstGeom>
          <a:noFill/>
          <a:ln/>
        </p:spPr>
        <p:txBody>
          <a:bodyPr wrap="none" lIns="0" tIns="0" rIns="0" bIns="0" rtlCol="0" anchor="t"/>
          <a:lstStyle/>
          <a:p>
            <a:pPr marL="0" indent="0" algn="l">
              <a:lnSpc>
                <a:spcPts val="2700"/>
              </a:lnSpc>
              <a:buNone/>
            </a:pPr>
            <a:endParaRPr lang="en-US" sz="1950" dirty="0"/>
          </a:p>
        </p:txBody>
      </p:sp>
      <p:pic>
        <p:nvPicPr>
          <p:cNvPr id="9" name="Picture 8">
            <a:extLst>
              <a:ext uri="{FF2B5EF4-FFF2-40B4-BE49-F238E27FC236}">
                <a16:creationId xmlns:a16="http://schemas.microsoft.com/office/drawing/2014/main" id="{F325F32C-90C4-5CAA-A42D-236E4AC064A8}"/>
              </a:ext>
            </a:extLst>
          </p:cNvPr>
          <p:cNvPicPr>
            <a:picLocks noChangeAspect="1"/>
          </p:cNvPicPr>
          <p:nvPr/>
        </p:nvPicPr>
        <p:blipFill>
          <a:blip r:embed="rId3"/>
          <a:stretch>
            <a:fillRect/>
          </a:stretch>
        </p:blipFill>
        <p:spPr>
          <a:xfrm>
            <a:off x="1670350" y="2666767"/>
            <a:ext cx="5293472" cy="4005631"/>
          </a:xfrm>
          <a:prstGeom prst="rect">
            <a:avLst/>
          </a:prstGeom>
        </p:spPr>
      </p:pic>
      <p:pic>
        <p:nvPicPr>
          <p:cNvPr id="1026" name="Picture 2" descr="Emertxe - Leaders in Embedded Systems ...">
            <a:extLst>
              <a:ext uri="{FF2B5EF4-FFF2-40B4-BE49-F238E27FC236}">
                <a16:creationId xmlns:a16="http://schemas.microsoft.com/office/drawing/2014/main" id="{1E684743-3849-9494-8C18-E5B4BD3E85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33" t="39593" r="7333" b="38553"/>
          <a:stretch>
            <a:fillRect/>
          </a:stretch>
        </p:blipFill>
        <p:spPr bwMode="auto">
          <a:xfrm>
            <a:off x="4217908" y="483543"/>
            <a:ext cx="2264233" cy="579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2693" y="646271"/>
            <a:ext cx="8217456" cy="463153"/>
          </a:xfrm>
          <a:prstGeom prst="rect">
            <a:avLst/>
          </a:prstGeom>
          <a:noFill/>
          <a:ln/>
        </p:spPr>
        <p:txBody>
          <a:bodyPr wrap="none" lIns="0" tIns="0" rIns="0" bIns="0" rtlCol="0" anchor="t"/>
          <a:lstStyle/>
          <a:p>
            <a:pPr marL="0" indent="0" algn="l">
              <a:lnSpc>
                <a:spcPts val="3600"/>
              </a:lnSpc>
              <a:buNone/>
            </a:pPr>
            <a:r>
              <a:rPr lang="en-US" sz="2900" dirty="0">
                <a:solidFill>
                  <a:srgbClr val="201B18"/>
                </a:solidFill>
                <a:latin typeface="Platypi Medium" pitchFamily="34" charset="0"/>
                <a:ea typeface="Platypi Medium" pitchFamily="34" charset="-122"/>
                <a:cs typeface="Platypi Medium" pitchFamily="34" charset="-120"/>
              </a:rPr>
              <a:t>Software Tools: </a:t>
            </a:r>
            <a:endParaRPr lang="en-US" sz="2900" dirty="0"/>
          </a:p>
        </p:txBody>
      </p:sp>
      <p:pic>
        <p:nvPicPr>
          <p:cNvPr id="3" name="Image 0" descr="preencoded.png"/>
          <p:cNvPicPr>
            <a:picLocks noChangeAspect="1"/>
          </p:cNvPicPr>
          <p:nvPr/>
        </p:nvPicPr>
        <p:blipFill>
          <a:blip r:embed="rId3"/>
          <a:stretch>
            <a:fillRect/>
          </a:stretch>
        </p:blipFill>
        <p:spPr>
          <a:xfrm>
            <a:off x="592693" y="1498402"/>
            <a:ext cx="370403" cy="370403"/>
          </a:xfrm>
          <a:prstGeom prst="rect">
            <a:avLst/>
          </a:prstGeom>
        </p:spPr>
      </p:pic>
      <p:sp>
        <p:nvSpPr>
          <p:cNvPr id="4" name="Text 1"/>
          <p:cNvSpPr/>
          <p:nvPr/>
        </p:nvSpPr>
        <p:spPr>
          <a:xfrm>
            <a:off x="592693" y="2053947"/>
            <a:ext cx="1852493" cy="231577"/>
          </a:xfrm>
          <a:prstGeom prst="rect">
            <a:avLst/>
          </a:prstGeom>
          <a:noFill/>
          <a:ln/>
        </p:spPr>
        <p:txBody>
          <a:bodyPr wrap="none" lIns="0" tIns="0" rIns="0" bIns="0" rtlCol="0" anchor="t"/>
          <a:lstStyle/>
          <a:p>
            <a:pPr marL="0" indent="0" algn="l">
              <a:lnSpc>
                <a:spcPts val="1800"/>
              </a:lnSpc>
              <a:buNone/>
            </a:pPr>
            <a:r>
              <a:rPr lang="en-US" sz="1450" dirty="0">
                <a:solidFill>
                  <a:srgbClr val="504C49"/>
                </a:solidFill>
                <a:latin typeface="Platypi Medium" pitchFamily="34" charset="0"/>
                <a:ea typeface="Platypi Medium" pitchFamily="34" charset="-122"/>
                <a:cs typeface="Platypi Medium" pitchFamily="34" charset="-120"/>
              </a:rPr>
              <a:t>MPLAB X IDE</a:t>
            </a:r>
            <a:endParaRPr lang="en-US" sz="1450" dirty="0"/>
          </a:p>
        </p:txBody>
      </p:sp>
      <p:sp>
        <p:nvSpPr>
          <p:cNvPr id="5" name="Text 2"/>
          <p:cNvSpPr/>
          <p:nvPr/>
        </p:nvSpPr>
        <p:spPr>
          <a:xfrm>
            <a:off x="592693" y="2433638"/>
            <a:ext cx="6541770" cy="711518"/>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MPLAB X IDE is the integrated development environment used for writing, compiling, and debugging the C code. It provides a comprehensive suite of tools essential for embedded software development, including project management, source code editing, and debugging functionalities.</a:t>
            </a:r>
            <a:endParaRPr lang="en-US" sz="1150" dirty="0"/>
          </a:p>
        </p:txBody>
      </p:sp>
      <p:pic>
        <p:nvPicPr>
          <p:cNvPr id="6" name="Image 1" descr="preencoded.png"/>
          <p:cNvPicPr>
            <a:picLocks noChangeAspect="1"/>
          </p:cNvPicPr>
          <p:nvPr/>
        </p:nvPicPr>
        <p:blipFill>
          <a:blip r:embed="rId4"/>
          <a:stretch>
            <a:fillRect/>
          </a:stretch>
        </p:blipFill>
        <p:spPr>
          <a:xfrm>
            <a:off x="592693" y="3515558"/>
            <a:ext cx="370403" cy="370403"/>
          </a:xfrm>
          <a:prstGeom prst="rect">
            <a:avLst/>
          </a:prstGeom>
        </p:spPr>
      </p:pic>
      <p:sp>
        <p:nvSpPr>
          <p:cNvPr id="7" name="Text 3"/>
          <p:cNvSpPr/>
          <p:nvPr/>
        </p:nvSpPr>
        <p:spPr>
          <a:xfrm>
            <a:off x="592693" y="4071104"/>
            <a:ext cx="1852493" cy="231577"/>
          </a:xfrm>
          <a:prstGeom prst="rect">
            <a:avLst/>
          </a:prstGeom>
          <a:noFill/>
          <a:ln/>
        </p:spPr>
        <p:txBody>
          <a:bodyPr wrap="none" lIns="0" tIns="0" rIns="0" bIns="0" rtlCol="0" anchor="t"/>
          <a:lstStyle/>
          <a:p>
            <a:pPr marL="0" indent="0" algn="l">
              <a:lnSpc>
                <a:spcPts val="1800"/>
              </a:lnSpc>
              <a:buNone/>
            </a:pPr>
            <a:r>
              <a:rPr lang="en-US" sz="1450" dirty="0">
                <a:solidFill>
                  <a:srgbClr val="504C49"/>
                </a:solidFill>
                <a:latin typeface="Platypi Medium" pitchFamily="34" charset="0"/>
                <a:ea typeface="Platypi Medium" pitchFamily="34" charset="-122"/>
                <a:cs typeface="Platypi Medium" pitchFamily="34" charset="-120"/>
              </a:rPr>
              <a:t>XC8 Compiler</a:t>
            </a:r>
            <a:endParaRPr lang="en-US" sz="1450" dirty="0"/>
          </a:p>
        </p:txBody>
      </p:sp>
      <p:sp>
        <p:nvSpPr>
          <p:cNvPr id="8" name="Text 4"/>
          <p:cNvSpPr/>
          <p:nvPr/>
        </p:nvSpPr>
        <p:spPr>
          <a:xfrm>
            <a:off x="592693" y="4450794"/>
            <a:ext cx="6541770" cy="948690"/>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The XC8 Compiler is responsible for translating the C source code into machine-executable hex files. This crucial step converts the human-readable code into instructions that the PIC microcontroller can understand and execute, forming the core logic of the washing machine simulation.</a:t>
            </a:r>
            <a:endParaRPr lang="en-US" sz="1150" dirty="0"/>
          </a:p>
        </p:txBody>
      </p:sp>
      <p:pic>
        <p:nvPicPr>
          <p:cNvPr id="9" name="Image 2" descr="preencoded.png"/>
          <p:cNvPicPr>
            <a:picLocks noChangeAspect="1"/>
          </p:cNvPicPr>
          <p:nvPr/>
        </p:nvPicPr>
        <p:blipFill>
          <a:blip r:embed="rId5"/>
          <a:stretch>
            <a:fillRect/>
          </a:stretch>
        </p:blipFill>
        <p:spPr>
          <a:xfrm>
            <a:off x="592693" y="5769888"/>
            <a:ext cx="370403" cy="370403"/>
          </a:xfrm>
          <a:prstGeom prst="rect">
            <a:avLst/>
          </a:prstGeom>
        </p:spPr>
      </p:pic>
      <p:sp>
        <p:nvSpPr>
          <p:cNvPr id="10" name="Text 5"/>
          <p:cNvSpPr/>
          <p:nvPr/>
        </p:nvSpPr>
        <p:spPr>
          <a:xfrm>
            <a:off x="592693" y="6325433"/>
            <a:ext cx="1852493" cy="231577"/>
          </a:xfrm>
          <a:prstGeom prst="rect">
            <a:avLst/>
          </a:prstGeom>
          <a:noFill/>
          <a:ln/>
        </p:spPr>
        <p:txBody>
          <a:bodyPr wrap="none" lIns="0" tIns="0" rIns="0" bIns="0" rtlCol="0" anchor="t"/>
          <a:lstStyle/>
          <a:p>
            <a:pPr marL="0" indent="0" algn="l">
              <a:lnSpc>
                <a:spcPts val="1800"/>
              </a:lnSpc>
              <a:buNone/>
            </a:pPr>
            <a:r>
              <a:rPr lang="en-US" sz="1450" dirty="0">
                <a:solidFill>
                  <a:srgbClr val="504C49"/>
                </a:solidFill>
                <a:latin typeface="Platypi Medium" pitchFamily="34" charset="0"/>
                <a:ea typeface="Platypi Medium" pitchFamily="34" charset="-122"/>
                <a:cs typeface="Platypi Medium" pitchFamily="34" charset="-120"/>
              </a:rPr>
              <a:t>PICSimLab</a:t>
            </a:r>
            <a:endParaRPr lang="en-US" sz="1450" dirty="0"/>
          </a:p>
        </p:txBody>
      </p:sp>
      <p:sp>
        <p:nvSpPr>
          <p:cNvPr id="11" name="Text 6"/>
          <p:cNvSpPr/>
          <p:nvPr/>
        </p:nvSpPr>
        <p:spPr>
          <a:xfrm>
            <a:off x="592693" y="6705124"/>
            <a:ext cx="6541770" cy="711518"/>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PICSimLab provides a virtual simulation environment for the hardware components. This tool allows for thorough testing and validation of the embedded system's logic without the need for physical hardware, significantly accelerating the development and debugging process.</a:t>
            </a:r>
            <a:endParaRPr lang="en-US" sz="1150" dirty="0"/>
          </a:p>
        </p:txBody>
      </p:sp>
      <p:sp>
        <p:nvSpPr>
          <p:cNvPr id="13" name="Text 7"/>
          <p:cNvSpPr/>
          <p:nvPr/>
        </p:nvSpPr>
        <p:spPr>
          <a:xfrm>
            <a:off x="7503557" y="5753695"/>
            <a:ext cx="6541770" cy="948690"/>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The combination of these software tools creates a robust development ecosystem, enabling efficient code development, compilation, and realistic simulation of the washing machine's embedded system. This integrated approach ensures that the software logic functions as intended before deployment on actual hardware.</a:t>
            </a:r>
            <a:endParaRPr lang="en-US" sz="1150" dirty="0"/>
          </a:p>
        </p:txBody>
      </p:sp>
      <p:pic>
        <p:nvPicPr>
          <p:cNvPr id="15" name="Picture 14">
            <a:extLst>
              <a:ext uri="{FF2B5EF4-FFF2-40B4-BE49-F238E27FC236}">
                <a16:creationId xmlns:a16="http://schemas.microsoft.com/office/drawing/2014/main" id="{2EB2432E-8410-9A15-4ED4-4834D44BD103}"/>
              </a:ext>
            </a:extLst>
          </p:cNvPr>
          <p:cNvPicPr>
            <a:picLocks noChangeAspect="1"/>
          </p:cNvPicPr>
          <p:nvPr/>
        </p:nvPicPr>
        <p:blipFill>
          <a:blip r:embed="rId6"/>
          <a:stretch>
            <a:fillRect/>
          </a:stretch>
        </p:blipFill>
        <p:spPr>
          <a:xfrm>
            <a:off x="7473255" y="1751667"/>
            <a:ext cx="6572072" cy="3970534"/>
          </a:xfrm>
          <a:prstGeom prst="rect">
            <a:avLst/>
          </a:prstGeom>
        </p:spPr>
      </p:pic>
    </p:spTree>
    <p:extLst>
      <p:ext uri="{BB962C8B-B14F-4D97-AF65-F5344CB8AC3E}">
        <p14:creationId xmlns:p14="http://schemas.microsoft.com/office/powerpoint/2010/main" val="239584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9473" y="377666"/>
            <a:ext cx="9216985" cy="429339"/>
          </a:xfrm>
          <a:prstGeom prst="rect">
            <a:avLst/>
          </a:prstGeom>
          <a:noFill/>
          <a:ln/>
        </p:spPr>
        <p:txBody>
          <a:bodyPr wrap="none" lIns="0" tIns="0" rIns="0" bIns="0" rtlCol="0" anchor="t"/>
          <a:lstStyle/>
          <a:p>
            <a:pPr marL="0" indent="0" algn="l">
              <a:lnSpc>
                <a:spcPts val="3350"/>
              </a:lnSpc>
              <a:buNone/>
            </a:pPr>
            <a:r>
              <a:rPr lang="en-US" sz="2700" dirty="0">
                <a:solidFill>
                  <a:srgbClr val="201B18"/>
                </a:solidFill>
                <a:latin typeface="Platypi Medium" pitchFamily="34" charset="0"/>
                <a:ea typeface="Platypi Medium" pitchFamily="34" charset="-122"/>
                <a:cs typeface="Platypi Medium" pitchFamily="34" charset="-120"/>
              </a:rPr>
              <a:t>Functional Requirements: User Interaction and Display</a:t>
            </a:r>
            <a:endParaRPr lang="en-US" sz="2700" dirty="0"/>
          </a:p>
        </p:txBody>
      </p:sp>
      <p:sp>
        <p:nvSpPr>
          <p:cNvPr id="4" name="Shape 1"/>
          <p:cNvSpPr/>
          <p:nvPr/>
        </p:nvSpPr>
        <p:spPr>
          <a:xfrm>
            <a:off x="7490341" y="1167527"/>
            <a:ext cx="309086" cy="309086"/>
          </a:xfrm>
          <a:prstGeom prst="roundRect">
            <a:avLst>
              <a:gd name="adj" fmla="val 6667"/>
            </a:avLst>
          </a:prstGeom>
          <a:solidFill>
            <a:srgbClr val="F9F7F7"/>
          </a:solidFill>
          <a:ln/>
        </p:spPr>
      </p:sp>
      <p:sp>
        <p:nvSpPr>
          <p:cNvPr id="5" name="Text 2"/>
          <p:cNvSpPr/>
          <p:nvPr/>
        </p:nvSpPr>
        <p:spPr>
          <a:xfrm>
            <a:off x="7936706" y="1193244"/>
            <a:ext cx="2303740"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SW5: Power ON / Start</a:t>
            </a:r>
            <a:endParaRPr lang="en-US" sz="1600" dirty="0"/>
          </a:p>
        </p:txBody>
      </p:sp>
      <p:sp>
        <p:nvSpPr>
          <p:cNvPr id="6" name="Text 3"/>
          <p:cNvSpPr/>
          <p:nvPr/>
        </p:nvSpPr>
        <p:spPr>
          <a:xfrm>
            <a:off x="7936706" y="1588056"/>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This switch initiates the washing machine operation, powering on the system and starting the selected washing program. It acts as the primary control for beginning a cycle.</a:t>
            </a:r>
            <a:endParaRPr lang="en-US" sz="1050" dirty="0"/>
          </a:p>
        </p:txBody>
      </p:sp>
      <p:sp>
        <p:nvSpPr>
          <p:cNvPr id="7" name="Shape 4"/>
          <p:cNvSpPr/>
          <p:nvPr/>
        </p:nvSpPr>
        <p:spPr>
          <a:xfrm>
            <a:off x="7490341" y="2302312"/>
            <a:ext cx="309086" cy="309086"/>
          </a:xfrm>
          <a:prstGeom prst="roundRect">
            <a:avLst>
              <a:gd name="adj" fmla="val 6667"/>
            </a:avLst>
          </a:prstGeom>
          <a:solidFill>
            <a:srgbClr val="F9F7F7"/>
          </a:solidFill>
          <a:ln/>
        </p:spPr>
      </p:sp>
      <p:sp>
        <p:nvSpPr>
          <p:cNvPr id="8" name="Text 5"/>
          <p:cNvSpPr/>
          <p:nvPr/>
        </p:nvSpPr>
        <p:spPr>
          <a:xfrm>
            <a:off x="7936706" y="2328029"/>
            <a:ext cx="2060615"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SW6: Pause / Stop</a:t>
            </a:r>
            <a:endParaRPr lang="en-US" sz="1600" dirty="0"/>
          </a:p>
        </p:txBody>
      </p:sp>
      <p:sp>
        <p:nvSpPr>
          <p:cNvPr id="9" name="Text 6"/>
          <p:cNvSpPr/>
          <p:nvPr/>
        </p:nvSpPr>
        <p:spPr>
          <a:xfrm>
            <a:off x="7936706" y="2722840"/>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SW6 provides control over the ongoing washing cycle, allowing users to pause the operation or completely stop the program. This is essential for user intervention during a cycle.</a:t>
            </a:r>
            <a:endParaRPr lang="en-US" sz="1050" dirty="0"/>
          </a:p>
        </p:txBody>
      </p:sp>
      <p:sp>
        <p:nvSpPr>
          <p:cNvPr id="10" name="Shape 7"/>
          <p:cNvSpPr/>
          <p:nvPr/>
        </p:nvSpPr>
        <p:spPr>
          <a:xfrm>
            <a:off x="7490341" y="3437096"/>
            <a:ext cx="309086" cy="309086"/>
          </a:xfrm>
          <a:prstGeom prst="roundRect">
            <a:avLst>
              <a:gd name="adj" fmla="val 6667"/>
            </a:avLst>
          </a:prstGeom>
          <a:solidFill>
            <a:srgbClr val="F9F7F7"/>
          </a:solidFill>
          <a:ln/>
        </p:spPr>
      </p:sp>
      <p:sp>
        <p:nvSpPr>
          <p:cNvPr id="11" name="Text 8"/>
          <p:cNvSpPr/>
          <p:nvPr/>
        </p:nvSpPr>
        <p:spPr>
          <a:xfrm>
            <a:off x="7936706" y="3462814"/>
            <a:ext cx="2060615"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SW4: Scroll &amp; Select</a:t>
            </a:r>
            <a:endParaRPr lang="en-US" sz="1600" dirty="0"/>
          </a:p>
        </p:txBody>
      </p:sp>
      <p:sp>
        <p:nvSpPr>
          <p:cNvPr id="12" name="Text 9"/>
          <p:cNvSpPr/>
          <p:nvPr/>
        </p:nvSpPr>
        <p:spPr>
          <a:xfrm>
            <a:off x="7936706" y="3857625"/>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This multi-functional switch enables navigation through menu options and selection of desired settings, such as washing modes and water levels. It is crucial for user input and configuration.</a:t>
            </a:r>
            <a:endParaRPr lang="en-US" sz="1050" dirty="0"/>
          </a:p>
        </p:txBody>
      </p:sp>
      <p:sp>
        <p:nvSpPr>
          <p:cNvPr id="13" name="Shape 10"/>
          <p:cNvSpPr/>
          <p:nvPr/>
        </p:nvSpPr>
        <p:spPr>
          <a:xfrm>
            <a:off x="7490341" y="4571881"/>
            <a:ext cx="309086" cy="309086"/>
          </a:xfrm>
          <a:prstGeom prst="roundRect">
            <a:avLst>
              <a:gd name="adj" fmla="val 6667"/>
            </a:avLst>
          </a:prstGeom>
          <a:solidFill>
            <a:srgbClr val="F9F7F7"/>
          </a:solidFill>
          <a:ln/>
        </p:spPr>
      </p:sp>
      <p:sp>
        <p:nvSpPr>
          <p:cNvPr id="14" name="Text 11"/>
          <p:cNvSpPr/>
          <p:nvPr/>
        </p:nvSpPr>
        <p:spPr>
          <a:xfrm>
            <a:off x="7936706" y="4597598"/>
            <a:ext cx="2504480"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SW1: Lid Open Detection</a:t>
            </a:r>
            <a:endParaRPr lang="en-US" sz="1600" dirty="0"/>
          </a:p>
        </p:txBody>
      </p:sp>
      <p:sp>
        <p:nvSpPr>
          <p:cNvPr id="15" name="Text 12"/>
          <p:cNvSpPr/>
          <p:nvPr/>
        </p:nvSpPr>
        <p:spPr>
          <a:xfrm>
            <a:off x="7936706" y="4992410"/>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SW1 simulates the lid open sensor, a critical safety feature. When activated, it halts the washing machine's operation to prevent accidents, ensuring user safety.</a:t>
            </a:r>
            <a:endParaRPr lang="en-US" sz="1050" dirty="0"/>
          </a:p>
        </p:txBody>
      </p:sp>
      <p:sp>
        <p:nvSpPr>
          <p:cNvPr id="16" name="Shape 13"/>
          <p:cNvSpPr/>
          <p:nvPr/>
        </p:nvSpPr>
        <p:spPr>
          <a:xfrm>
            <a:off x="7490341" y="5706666"/>
            <a:ext cx="309086" cy="309086"/>
          </a:xfrm>
          <a:prstGeom prst="roundRect">
            <a:avLst>
              <a:gd name="adj" fmla="val 6667"/>
            </a:avLst>
          </a:prstGeom>
          <a:solidFill>
            <a:srgbClr val="F9F7F7"/>
          </a:solidFill>
          <a:ln/>
        </p:spPr>
      </p:sp>
      <p:sp>
        <p:nvSpPr>
          <p:cNvPr id="17" name="Text 14"/>
          <p:cNvSpPr/>
          <p:nvPr/>
        </p:nvSpPr>
        <p:spPr>
          <a:xfrm>
            <a:off x="7936706" y="5732383"/>
            <a:ext cx="3673435"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CLCD: Display Mode, Function, Time</a:t>
            </a:r>
            <a:endParaRPr lang="en-US" sz="1600" dirty="0"/>
          </a:p>
        </p:txBody>
      </p:sp>
      <p:sp>
        <p:nvSpPr>
          <p:cNvPr id="18" name="Text 15"/>
          <p:cNvSpPr/>
          <p:nvPr/>
        </p:nvSpPr>
        <p:spPr>
          <a:xfrm>
            <a:off x="7936706" y="6127194"/>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The Character Liquid Crystal Display (CLCD) provides real-time feedback to the user, showing the current washing mode, active function, and remaining time. It is the primary visual interface.</a:t>
            </a:r>
            <a:endParaRPr lang="en-US" sz="1050" dirty="0"/>
          </a:p>
        </p:txBody>
      </p:sp>
      <p:sp>
        <p:nvSpPr>
          <p:cNvPr id="19" name="Shape 16"/>
          <p:cNvSpPr/>
          <p:nvPr/>
        </p:nvSpPr>
        <p:spPr>
          <a:xfrm>
            <a:off x="7490341" y="6841450"/>
            <a:ext cx="309086" cy="309086"/>
          </a:xfrm>
          <a:prstGeom prst="roundRect">
            <a:avLst>
              <a:gd name="adj" fmla="val 6667"/>
            </a:avLst>
          </a:prstGeom>
          <a:solidFill>
            <a:srgbClr val="F9F7F7"/>
          </a:solidFill>
          <a:ln/>
        </p:spPr>
      </p:sp>
      <p:sp>
        <p:nvSpPr>
          <p:cNvPr id="20" name="Text 17"/>
          <p:cNvSpPr/>
          <p:nvPr/>
        </p:nvSpPr>
        <p:spPr>
          <a:xfrm>
            <a:off x="7936706" y="6867168"/>
            <a:ext cx="2459593" cy="2575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Buzzer: Alerts on Events</a:t>
            </a:r>
            <a:endParaRPr lang="en-US" sz="1600" dirty="0"/>
          </a:p>
        </p:txBody>
      </p:sp>
      <p:sp>
        <p:nvSpPr>
          <p:cNvPr id="21" name="Text 18"/>
          <p:cNvSpPr/>
          <p:nvPr/>
        </p:nvSpPr>
        <p:spPr>
          <a:xfrm>
            <a:off x="7936706" y="7261979"/>
            <a:ext cx="6151840" cy="439579"/>
          </a:xfrm>
          <a:prstGeom prst="rect">
            <a:avLst/>
          </a:prstGeom>
          <a:noFill/>
          <a:ln/>
        </p:spPr>
        <p:txBody>
          <a:bodyPr wrap="square" lIns="0" tIns="0" rIns="0" bIns="0" rtlCol="0" anchor="t"/>
          <a:lstStyle/>
          <a:p>
            <a:pPr marL="0" indent="0" algn="just">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The buzzer provides audible alerts for various events, such as program completion, errors, or when a user action is required. It enhances the user experience through auditory feedback.</a:t>
            </a:r>
            <a:endParaRPr lang="en-US" sz="1050" dirty="0"/>
          </a:p>
        </p:txBody>
      </p:sp>
      <p:pic>
        <p:nvPicPr>
          <p:cNvPr id="24" name="Picture 23">
            <a:extLst>
              <a:ext uri="{FF2B5EF4-FFF2-40B4-BE49-F238E27FC236}">
                <a16:creationId xmlns:a16="http://schemas.microsoft.com/office/drawing/2014/main" id="{794B9A2C-590F-D214-A71D-0804BEA7C0A4}"/>
              </a:ext>
            </a:extLst>
          </p:cNvPr>
          <p:cNvPicPr>
            <a:picLocks noChangeAspect="1"/>
          </p:cNvPicPr>
          <p:nvPr/>
        </p:nvPicPr>
        <p:blipFill>
          <a:blip r:embed="rId3"/>
          <a:stretch>
            <a:fillRect/>
          </a:stretch>
        </p:blipFill>
        <p:spPr>
          <a:xfrm>
            <a:off x="541854" y="1275060"/>
            <a:ext cx="6814175" cy="5000863"/>
          </a:xfrm>
          <a:prstGeom prst="rect">
            <a:avLst/>
          </a:prstGeom>
        </p:spPr>
      </p:pic>
    </p:spTree>
    <p:extLst>
      <p:ext uri="{BB962C8B-B14F-4D97-AF65-F5344CB8AC3E}">
        <p14:creationId xmlns:p14="http://schemas.microsoft.com/office/powerpoint/2010/main" val="408163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6506" y="467797"/>
            <a:ext cx="10288667" cy="481727"/>
          </a:xfrm>
          <a:prstGeom prst="rect">
            <a:avLst/>
          </a:prstGeom>
          <a:noFill/>
          <a:ln/>
        </p:spPr>
        <p:txBody>
          <a:bodyPr wrap="none" lIns="0" tIns="0" rIns="0" bIns="0" rtlCol="0" anchor="t"/>
          <a:lstStyle/>
          <a:p>
            <a:pPr marL="0" indent="0" algn="l">
              <a:lnSpc>
                <a:spcPts val="3750"/>
              </a:lnSpc>
              <a:buNone/>
            </a:pPr>
            <a:r>
              <a:rPr lang="en-US" sz="3000" dirty="0">
                <a:solidFill>
                  <a:srgbClr val="201B18"/>
                </a:solidFill>
                <a:latin typeface="Platypi Medium" pitchFamily="34" charset="0"/>
                <a:ea typeface="Platypi Medium" pitchFamily="34" charset="-122"/>
                <a:cs typeface="Platypi Medium" pitchFamily="34" charset="-120"/>
              </a:rPr>
              <a:t>Washing Modes and User Flow: Customising the Wash</a:t>
            </a:r>
            <a:endParaRPr lang="en-US" sz="3000" dirty="0"/>
          </a:p>
        </p:txBody>
      </p:sp>
      <p:sp>
        <p:nvSpPr>
          <p:cNvPr id="3" name="Shape 1"/>
          <p:cNvSpPr/>
          <p:nvPr/>
        </p:nvSpPr>
        <p:spPr>
          <a:xfrm>
            <a:off x="616506" y="1354098"/>
            <a:ext cx="6510695" cy="1443038"/>
          </a:xfrm>
          <a:prstGeom prst="roundRect">
            <a:avLst>
              <a:gd name="adj" fmla="val 1602"/>
            </a:avLst>
          </a:prstGeom>
          <a:solidFill>
            <a:srgbClr val="F9F7F7"/>
          </a:solidFill>
          <a:ln/>
        </p:spPr>
      </p:sp>
      <p:sp>
        <p:nvSpPr>
          <p:cNvPr id="4" name="Text 2"/>
          <p:cNvSpPr/>
          <p:nvPr/>
        </p:nvSpPr>
        <p:spPr>
          <a:xfrm>
            <a:off x="770573" y="1508165"/>
            <a:ext cx="1926788" cy="240744"/>
          </a:xfrm>
          <a:prstGeom prst="rect">
            <a:avLst/>
          </a:prstGeom>
          <a:noFill/>
          <a:ln/>
        </p:spPr>
        <p:txBody>
          <a:bodyPr wrap="none" lIns="0" tIns="0" rIns="0" bIns="0" rtlCol="0" anchor="t"/>
          <a:lstStyle/>
          <a:p>
            <a:pPr marL="0" indent="0" algn="l">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Washing Options</a:t>
            </a:r>
            <a:endParaRPr lang="en-US" sz="1500" dirty="0"/>
          </a:p>
        </p:txBody>
      </p:sp>
      <p:sp>
        <p:nvSpPr>
          <p:cNvPr id="5" name="Text 3"/>
          <p:cNvSpPr/>
          <p:nvPr/>
        </p:nvSpPr>
        <p:spPr>
          <a:xfrm>
            <a:off x="770573" y="1902976"/>
            <a:ext cx="6202561" cy="740093"/>
          </a:xfrm>
          <a:prstGeom prst="rect">
            <a:avLst/>
          </a:prstGeom>
          <a:noFill/>
          <a:ln/>
        </p:spPr>
        <p:txBody>
          <a:bodyPr wrap="square" lIns="0" tIns="0" rIns="0" bIns="0" rtlCol="0" anchor="t"/>
          <a:lstStyle/>
          <a:p>
            <a:pPr marL="0" indent="0" algn="just">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The washing machine offers a variety of washing options to cater to different fabric types and cleaning needs. These include common modes such as Daily, Heavy, and Whites, each pre-configured with specific wash cycles and durations.</a:t>
            </a:r>
            <a:endParaRPr lang="en-US" sz="1200" dirty="0"/>
          </a:p>
        </p:txBody>
      </p:sp>
      <p:sp>
        <p:nvSpPr>
          <p:cNvPr id="6" name="Shape 4"/>
          <p:cNvSpPr/>
          <p:nvPr/>
        </p:nvSpPr>
        <p:spPr>
          <a:xfrm>
            <a:off x="616506" y="2951202"/>
            <a:ext cx="6510695" cy="1443038"/>
          </a:xfrm>
          <a:prstGeom prst="roundRect">
            <a:avLst>
              <a:gd name="adj" fmla="val 1602"/>
            </a:avLst>
          </a:prstGeom>
          <a:solidFill>
            <a:srgbClr val="F9F7F7"/>
          </a:solidFill>
          <a:ln/>
        </p:spPr>
      </p:sp>
      <p:sp>
        <p:nvSpPr>
          <p:cNvPr id="7" name="Text 5"/>
          <p:cNvSpPr/>
          <p:nvPr/>
        </p:nvSpPr>
        <p:spPr>
          <a:xfrm>
            <a:off x="770573" y="3105269"/>
            <a:ext cx="1926788" cy="240744"/>
          </a:xfrm>
          <a:prstGeom prst="rect">
            <a:avLst/>
          </a:prstGeom>
          <a:noFill/>
          <a:ln/>
        </p:spPr>
        <p:txBody>
          <a:bodyPr wrap="none" lIns="0" tIns="0" rIns="0" bIns="0" rtlCol="0" anchor="t"/>
          <a:lstStyle/>
          <a:p>
            <a:pPr marL="0" indent="0" algn="l">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Water Levels</a:t>
            </a:r>
            <a:endParaRPr lang="en-US" sz="1500" dirty="0"/>
          </a:p>
        </p:txBody>
      </p:sp>
      <p:sp>
        <p:nvSpPr>
          <p:cNvPr id="8" name="Text 6"/>
          <p:cNvSpPr/>
          <p:nvPr/>
        </p:nvSpPr>
        <p:spPr>
          <a:xfrm>
            <a:off x="770573" y="3500080"/>
            <a:ext cx="6202561" cy="740093"/>
          </a:xfrm>
          <a:prstGeom prst="rect">
            <a:avLst/>
          </a:prstGeom>
          <a:noFill/>
          <a:ln/>
        </p:spPr>
        <p:txBody>
          <a:bodyPr wrap="square" lIns="0" tIns="0" rIns="0" bIns="0" rtlCol="0" anchor="t"/>
          <a:lstStyle/>
          <a:p>
            <a:pPr marL="0" indent="0" algn="just">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Users can select from various water levels, including Auto, Low, Medium, and High. The 'Auto' setting intelligently adjusts the water level based on the load size, while manual options provide greater control for specific washing requirements.</a:t>
            </a:r>
            <a:endParaRPr lang="en-US" sz="1200" dirty="0"/>
          </a:p>
        </p:txBody>
      </p:sp>
      <p:sp>
        <p:nvSpPr>
          <p:cNvPr id="9" name="Shape 7"/>
          <p:cNvSpPr/>
          <p:nvPr/>
        </p:nvSpPr>
        <p:spPr>
          <a:xfrm>
            <a:off x="616506" y="4548307"/>
            <a:ext cx="6510695" cy="1443038"/>
          </a:xfrm>
          <a:prstGeom prst="roundRect">
            <a:avLst>
              <a:gd name="adj" fmla="val 1602"/>
            </a:avLst>
          </a:prstGeom>
          <a:solidFill>
            <a:srgbClr val="F9F7F7"/>
          </a:solidFill>
          <a:ln/>
        </p:spPr>
      </p:sp>
      <p:sp>
        <p:nvSpPr>
          <p:cNvPr id="10" name="Text 8"/>
          <p:cNvSpPr/>
          <p:nvPr/>
        </p:nvSpPr>
        <p:spPr>
          <a:xfrm>
            <a:off x="770573" y="4702373"/>
            <a:ext cx="2019300" cy="240744"/>
          </a:xfrm>
          <a:prstGeom prst="rect">
            <a:avLst/>
          </a:prstGeom>
          <a:noFill/>
          <a:ln/>
        </p:spPr>
        <p:txBody>
          <a:bodyPr wrap="none" lIns="0" tIns="0" rIns="0" bIns="0" rtlCol="0" anchor="t"/>
          <a:lstStyle/>
          <a:p>
            <a:pPr marL="0" indent="0" algn="l">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Selection Mechanism</a:t>
            </a:r>
            <a:endParaRPr lang="en-US" sz="1500" dirty="0"/>
          </a:p>
        </p:txBody>
      </p:sp>
      <p:sp>
        <p:nvSpPr>
          <p:cNvPr id="11" name="Text 9"/>
          <p:cNvSpPr/>
          <p:nvPr/>
        </p:nvSpPr>
        <p:spPr>
          <a:xfrm>
            <a:off x="770573" y="5097185"/>
            <a:ext cx="6202561" cy="740093"/>
          </a:xfrm>
          <a:prstGeom prst="rect">
            <a:avLst/>
          </a:prstGeom>
          <a:noFill/>
          <a:ln/>
        </p:spPr>
        <p:txBody>
          <a:bodyPr wrap="square" lIns="0" tIns="0" rIns="0" bIns="0" rtlCol="0" anchor="t"/>
          <a:lstStyle/>
          <a:p>
            <a:pPr marL="0" indent="0" algn="just">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Both the washing mode and water level are selected via a long key press on the designated control switch (SW4). This intuitive interface allows users to cycle through options and confirm their selection.</a:t>
            </a:r>
            <a:endParaRPr lang="en-US" sz="1200" dirty="0"/>
          </a:p>
        </p:txBody>
      </p:sp>
      <p:sp>
        <p:nvSpPr>
          <p:cNvPr id="12" name="Shape 10"/>
          <p:cNvSpPr/>
          <p:nvPr/>
        </p:nvSpPr>
        <p:spPr>
          <a:xfrm>
            <a:off x="616506" y="6145411"/>
            <a:ext cx="6510695" cy="1443038"/>
          </a:xfrm>
          <a:prstGeom prst="roundRect">
            <a:avLst>
              <a:gd name="adj" fmla="val 1602"/>
            </a:avLst>
          </a:prstGeom>
          <a:solidFill>
            <a:srgbClr val="F9F7F7"/>
          </a:solidFill>
          <a:ln/>
        </p:spPr>
      </p:sp>
      <p:sp>
        <p:nvSpPr>
          <p:cNvPr id="13" name="Text 11"/>
          <p:cNvSpPr/>
          <p:nvPr/>
        </p:nvSpPr>
        <p:spPr>
          <a:xfrm>
            <a:off x="770573" y="6299478"/>
            <a:ext cx="1926788" cy="240744"/>
          </a:xfrm>
          <a:prstGeom prst="rect">
            <a:avLst/>
          </a:prstGeom>
          <a:noFill/>
          <a:ln/>
        </p:spPr>
        <p:txBody>
          <a:bodyPr wrap="none" lIns="0" tIns="0" rIns="0" bIns="0" rtlCol="0" anchor="t"/>
          <a:lstStyle/>
          <a:p>
            <a:pPr marL="0" indent="0" algn="l">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Timer Activation</a:t>
            </a:r>
            <a:endParaRPr lang="en-US" sz="1500" dirty="0"/>
          </a:p>
        </p:txBody>
      </p:sp>
      <p:sp>
        <p:nvSpPr>
          <p:cNvPr id="14" name="Text 12"/>
          <p:cNvSpPr/>
          <p:nvPr/>
        </p:nvSpPr>
        <p:spPr>
          <a:xfrm>
            <a:off x="770573" y="6694289"/>
            <a:ext cx="6202561" cy="740093"/>
          </a:xfrm>
          <a:prstGeom prst="rect">
            <a:avLst/>
          </a:prstGeom>
          <a:noFill/>
          <a:ln/>
        </p:spPr>
        <p:txBody>
          <a:bodyPr wrap="square" lIns="0" tIns="0" rIns="0" bIns="0" rtlCol="0" anchor="t"/>
          <a:lstStyle/>
          <a:p>
            <a:pPr marL="0" indent="0" algn="just">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Once a washing program is selected and initiated, the internal timer commences. This marks the beginning of the automated washing cycle, with the system managing all subsequent operations based on the chosen mode.</a:t>
            </a:r>
            <a:endParaRPr lang="en-US" sz="1200" dirty="0"/>
          </a:p>
        </p:txBody>
      </p:sp>
      <p:sp>
        <p:nvSpPr>
          <p:cNvPr id="16" name="Text 13"/>
          <p:cNvSpPr/>
          <p:nvPr/>
        </p:nvSpPr>
        <p:spPr>
          <a:xfrm>
            <a:off x="7510820" y="6231374"/>
            <a:ext cx="6510695" cy="740093"/>
          </a:xfrm>
          <a:prstGeom prst="rect">
            <a:avLst/>
          </a:prstGeom>
          <a:noFill/>
          <a:ln/>
        </p:spPr>
        <p:txBody>
          <a:bodyPr wrap="square" lIns="0" tIns="0" rIns="0" bIns="0" rtlCol="0" anchor="t"/>
          <a:lstStyle/>
          <a:p>
            <a:pPr marL="0" indent="0" algn="l">
              <a:lnSpc>
                <a:spcPts val="1900"/>
              </a:lnSpc>
              <a:buNone/>
            </a:pPr>
            <a:endParaRPr lang="en-US" sz="1200" dirty="0"/>
          </a:p>
        </p:txBody>
      </p:sp>
    </p:spTree>
    <p:extLst>
      <p:ext uri="{BB962C8B-B14F-4D97-AF65-F5344CB8AC3E}">
        <p14:creationId xmlns:p14="http://schemas.microsoft.com/office/powerpoint/2010/main" val="220559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0916" y="516493"/>
            <a:ext cx="11314033" cy="516374"/>
          </a:xfrm>
          <a:prstGeom prst="rect">
            <a:avLst/>
          </a:prstGeom>
          <a:noFill/>
          <a:ln/>
        </p:spPr>
        <p:txBody>
          <a:bodyPr wrap="none" lIns="0" tIns="0" rIns="0" bIns="0" rtlCol="0" anchor="t"/>
          <a:lstStyle/>
          <a:p>
            <a:pPr marL="0" indent="0" algn="l">
              <a:lnSpc>
                <a:spcPts val="4050"/>
              </a:lnSpc>
              <a:buNone/>
            </a:pPr>
            <a:r>
              <a:rPr lang="en-US" sz="3250" dirty="0">
                <a:solidFill>
                  <a:srgbClr val="201B18"/>
                </a:solidFill>
                <a:latin typeface="Platypi Medium" pitchFamily="34" charset="0"/>
                <a:ea typeface="Platypi Medium" pitchFamily="34" charset="-122"/>
                <a:cs typeface="Platypi Medium" pitchFamily="34" charset="-120"/>
              </a:rPr>
              <a:t>Display Screens &amp; Feedback: Keeping the User Informed</a:t>
            </a:r>
            <a:endParaRPr lang="en-US" sz="3250" dirty="0"/>
          </a:p>
        </p:txBody>
      </p:sp>
      <p:sp>
        <p:nvSpPr>
          <p:cNvPr id="3" name="Shape 1"/>
          <p:cNvSpPr/>
          <p:nvPr/>
        </p:nvSpPr>
        <p:spPr>
          <a:xfrm>
            <a:off x="660916" y="1363266"/>
            <a:ext cx="371713" cy="371713"/>
          </a:xfrm>
          <a:prstGeom prst="roundRect">
            <a:avLst>
              <a:gd name="adj" fmla="val 6669"/>
            </a:avLst>
          </a:prstGeom>
          <a:solidFill>
            <a:srgbClr val="F9F7F7"/>
          </a:solidFill>
          <a:ln/>
        </p:spPr>
      </p:sp>
      <p:sp>
        <p:nvSpPr>
          <p:cNvPr id="4" name="Text 2"/>
          <p:cNvSpPr/>
          <p:nvPr/>
        </p:nvSpPr>
        <p:spPr>
          <a:xfrm>
            <a:off x="722888" y="1394222"/>
            <a:ext cx="247769" cy="309801"/>
          </a:xfrm>
          <a:prstGeom prst="rect">
            <a:avLst/>
          </a:prstGeom>
          <a:noFill/>
          <a:ln/>
        </p:spPr>
        <p:txBody>
          <a:bodyPr wrap="none" lIns="0" tIns="0" rIns="0" bIns="0" rtlCol="0" anchor="t"/>
          <a:lstStyle/>
          <a:p>
            <a:pPr marL="0" indent="0" algn="ctr">
              <a:lnSpc>
                <a:spcPts val="1950"/>
              </a:lnSpc>
              <a:buNone/>
            </a:pPr>
            <a:r>
              <a:rPr lang="en-US" sz="1950" dirty="0">
                <a:solidFill>
                  <a:srgbClr val="504C49"/>
                </a:solidFill>
                <a:latin typeface="Platypi Medium" pitchFamily="34" charset="0"/>
                <a:ea typeface="Platypi Medium" pitchFamily="34" charset="-122"/>
                <a:cs typeface="Platypi Medium" pitchFamily="34" charset="-120"/>
              </a:rPr>
              <a:t>1</a:t>
            </a:r>
            <a:endParaRPr lang="en-US" sz="1950" dirty="0"/>
          </a:p>
        </p:txBody>
      </p:sp>
      <p:sp>
        <p:nvSpPr>
          <p:cNvPr id="5" name="Text 3"/>
          <p:cNvSpPr/>
          <p:nvPr/>
        </p:nvSpPr>
        <p:spPr>
          <a:xfrm>
            <a:off x="1197769" y="1394222"/>
            <a:ext cx="2478762" cy="309801"/>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Initial Prompt</a:t>
            </a:r>
            <a:endParaRPr lang="en-US" sz="1950" dirty="0"/>
          </a:p>
        </p:txBody>
      </p:sp>
      <p:sp>
        <p:nvSpPr>
          <p:cNvPr id="6" name="Text 4"/>
          <p:cNvSpPr/>
          <p:nvPr/>
        </p:nvSpPr>
        <p:spPr>
          <a:xfrm>
            <a:off x="1197769" y="1803083"/>
            <a:ext cx="12771715" cy="264319"/>
          </a:xfrm>
          <a:prstGeom prst="rect">
            <a:avLst/>
          </a:prstGeom>
          <a:noFill/>
          <a:ln/>
        </p:spPr>
        <p:txBody>
          <a:bodyPr wrap="none" lIns="0" tIns="0" rIns="0" bIns="0" rtlCol="0" anchor="t"/>
          <a:lstStyle/>
          <a:p>
            <a:pPr marL="0" indent="0" algn="l">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Upon powering on, the CLCD displays a clear initial prompt: "Press SW5 to Start". This guides the user on how to begin interacting with the washing machine.</a:t>
            </a:r>
            <a:endParaRPr lang="en-US" sz="1300" dirty="0"/>
          </a:p>
        </p:txBody>
      </p:sp>
      <p:sp>
        <p:nvSpPr>
          <p:cNvPr id="7" name="Shape 5"/>
          <p:cNvSpPr/>
          <p:nvPr/>
        </p:nvSpPr>
        <p:spPr>
          <a:xfrm>
            <a:off x="660916" y="2397800"/>
            <a:ext cx="371713" cy="371713"/>
          </a:xfrm>
          <a:prstGeom prst="roundRect">
            <a:avLst>
              <a:gd name="adj" fmla="val 6669"/>
            </a:avLst>
          </a:prstGeom>
          <a:solidFill>
            <a:srgbClr val="F9F7F7"/>
          </a:solidFill>
          <a:ln/>
        </p:spPr>
      </p:sp>
      <p:sp>
        <p:nvSpPr>
          <p:cNvPr id="8" name="Text 6"/>
          <p:cNvSpPr/>
          <p:nvPr/>
        </p:nvSpPr>
        <p:spPr>
          <a:xfrm>
            <a:off x="722888" y="2428756"/>
            <a:ext cx="247769" cy="309801"/>
          </a:xfrm>
          <a:prstGeom prst="rect">
            <a:avLst/>
          </a:prstGeom>
          <a:noFill/>
          <a:ln/>
        </p:spPr>
        <p:txBody>
          <a:bodyPr wrap="none" lIns="0" tIns="0" rIns="0" bIns="0" rtlCol="0" anchor="t"/>
          <a:lstStyle/>
          <a:p>
            <a:pPr marL="0" indent="0" algn="ctr">
              <a:lnSpc>
                <a:spcPts val="1950"/>
              </a:lnSpc>
              <a:buNone/>
            </a:pPr>
            <a:r>
              <a:rPr lang="en-US" sz="1950" dirty="0">
                <a:solidFill>
                  <a:srgbClr val="504C49"/>
                </a:solidFill>
                <a:latin typeface="Platypi Medium" pitchFamily="34" charset="0"/>
                <a:ea typeface="Platypi Medium" pitchFamily="34" charset="-122"/>
                <a:cs typeface="Platypi Medium" pitchFamily="34" charset="-120"/>
              </a:rPr>
              <a:t>2</a:t>
            </a:r>
            <a:endParaRPr lang="en-US" sz="1950" dirty="0"/>
          </a:p>
        </p:txBody>
      </p:sp>
      <p:sp>
        <p:nvSpPr>
          <p:cNvPr id="9" name="Text 7"/>
          <p:cNvSpPr/>
          <p:nvPr/>
        </p:nvSpPr>
        <p:spPr>
          <a:xfrm>
            <a:off x="1197769" y="2428756"/>
            <a:ext cx="3008948" cy="309801"/>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Washing Mode Selection</a:t>
            </a:r>
            <a:endParaRPr lang="en-US" sz="1950" dirty="0"/>
          </a:p>
        </p:txBody>
      </p:sp>
      <p:sp>
        <p:nvSpPr>
          <p:cNvPr id="10" name="Text 8"/>
          <p:cNvSpPr/>
          <p:nvPr/>
        </p:nvSpPr>
        <p:spPr>
          <a:xfrm>
            <a:off x="1197769" y="2837617"/>
            <a:ext cx="12771715" cy="528638"/>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After the initial prompt, the display transitions to the washing mode selection menu. Users can scroll through options like "Daily," "Heavy," and "Whites" to choose the appropriate cycle for their laundry.</a:t>
            </a:r>
            <a:endParaRPr lang="en-US" sz="1300" dirty="0"/>
          </a:p>
        </p:txBody>
      </p:sp>
      <p:sp>
        <p:nvSpPr>
          <p:cNvPr id="11" name="Shape 9"/>
          <p:cNvSpPr/>
          <p:nvPr/>
        </p:nvSpPr>
        <p:spPr>
          <a:xfrm>
            <a:off x="660916" y="3696653"/>
            <a:ext cx="371713" cy="371713"/>
          </a:xfrm>
          <a:prstGeom prst="roundRect">
            <a:avLst>
              <a:gd name="adj" fmla="val 6669"/>
            </a:avLst>
          </a:prstGeom>
          <a:solidFill>
            <a:srgbClr val="F9F7F7"/>
          </a:solidFill>
          <a:ln/>
        </p:spPr>
      </p:sp>
      <p:sp>
        <p:nvSpPr>
          <p:cNvPr id="12" name="Text 10"/>
          <p:cNvSpPr/>
          <p:nvPr/>
        </p:nvSpPr>
        <p:spPr>
          <a:xfrm>
            <a:off x="722888" y="3727609"/>
            <a:ext cx="247769" cy="309801"/>
          </a:xfrm>
          <a:prstGeom prst="rect">
            <a:avLst/>
          </a:prstGeom>
          <a:noFill/>
          <a:ln/>
        </p:spPr>
        <p:txBody>
          <a:bodyPr wrap="none" lIns="0" tIns="0" rIns="0" bIns="0" rtlCol="0" anchor="t"/>
          <a:lstStyle/>
          <a:p>
            <a:pPr marL="0" indent="0" algn="ctr">
              <a:lnSpc>
                <a:spcPts val="1950"/>
              </a:lnSpc>
              <a:buNone/>
            </a:pPr>
            <a:r>
              <a:rPr lang="en-US" sz="1950" dirty="0">
                <a:solidFill>
                  <a:srgbClr val="504C49"/>
                </a:solidFill>
                <a:latin typeface="Platypi Medium" pitchFamily="34" charset="0"/>
                <a:ea typeface="Platypi Medium" pitchFamily="34" charset="-122"/>
                <a:cs typeface="Platypi Medium" pitchFamily="34" charset="-120"/>
              </a:rPr>
              <a:t>3</a:t>
            </a:r>
            <a:endParaRPr lang="en-US" sz="1950" dirty="0"/>
          </a:p>
        </p:txBody>
      </p:sp>
      <p:sp>
        <p:nvSpPr>
          <p:cNvPr id="13" name="Text 11"/>
          <p:cNvSpPr/>
          <p:nvPr/>
        </p:nvSpPr>
        <p:spPr>
          <a:xfrm>
            <a:off x="1197769" y="3727609"/>
            <a:ext cx="2627352" cy="309801"/>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Water Level Selection</a:t>
            </a:r>
            <a:endParaRPr lang="en-US" sz="1950" dirty="0"/>
          </a:p>
        </p:txBody>
      </p:sp>
      <p:sp>
        <p:nvSpPr>
          <p:cNvPr id="14" name="Text 12"/>
          <p:cNvSpPr/>
          <p:nvPr/>
        </p:nvSpPr>
        <p:spPr>
          <a:xfrm>
            <a:off x="1197769" y="4136469"/>
            <a:ext cx="12771715" cy="528638"/>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Following mode selection, the display presents options for water level adjustment. Users can select "Auto," "Low," "Medium," or "High" to optimise water usage based on the load size.</a:t>
            </a:r>
            <a:endParaRPr lang="en-US" sz="1300" dirty="0"/>
          </a:p>
        </p:txBody>
      </p:sp>
      <p:sp>
        <p:nvSpPr>
          <p:cNvPr id="15" name="Shape 13"/>
          <p:cNvSpPr/>
          <p:nvPr/>
        </p:nvSpPr>
        <p:spPr>
          <a:xfrm>
            <a:off x="660916" y="4995505"/>
            <a:ext cx="371713" cy="371713"/>
          </a:xfrm>
          <a:prstGeom prst="roundRect">
            <a:avLst>
              <a:gd name="adj" fmla="val 6669"/>
            </a:avLst>
          </a:prstGeom>
          <a:solidFill>
            <a:srgbClr val="F9F7F7"/>
          </a:solidFill>
          <a:ln/>
        </p:spPr>
      </p:sp>
      <p:sp>
        <p:nvSpPr>
          <p:cNvPr id="16" name="Text 14"/>
          <p:cNvSpPr/>
          <p:nvPr/>
        </p:nvSpPr>
        <p:spPr>
          <a:xfrm>
            <a:off x="722888" y="5026462"/>
            <a:ext cx="247769" cy="309801"/>
          </a:xfrm>
          <a:prstGeom prst="rect">
            <a:avLst/>
          </a:prstGeom>
          <a:noFill/>
          <a:ln/>
        </p:spPr>
        <p:txBody>
          <a:bodyPr wrap="none" lIns="0" tIns="0" rIns="0" bIns="0" rtlCol="0" anchor="t"/>
          <a:lstStyle/>
          <a:p>
            <a:pPr marL="0" indent="0" algn="ctr">
              <a:lnSpc>
                <a:spcPts val="1950"/>
              </a:lnSpc>
              <a:buNone/>
            </a:pPr>
            <a:r>
              <a:rPr lang="en-US" sz="1950" dirty="0">
                <a:solidFill>
                  <a:srgbClr val="504C49"/>
                </a:solidFill>
                <a:latin typeface="Platypi Medium" pitchFamily="34" charset="0"/>
                <a:ea typeface="Platypi Medium" pitchFamily="34" charset="-122"/>
                <a:cs typeface="Platypi Medium" pitchFamily="34" charset="-120"/>
              </a:rPr>
              <a:t>4</a:t>
            </a:r>
            <a:endParaRPr lang="en-US" sz="1950" dirty="0"/>
          </a:p>
        </p:txBody>
      </p:sp>
      <p:sp>
        <p:nvSpPr>
          <p:cNvPr id="17" name="Text 15"/>
          <p:cNvSpPr/>
          <p:nvPr/>
        </p:nvSpPr>
        <p:spPr>
          <a:xfrm>
            <a:off x="1197769" y="5026462"/>
            <a:ext cx="3115985" cy="309801"/>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Timer &amp; Function Display</a:t>
            </a:r>
            <a:endParaRPr lang="en-US" sz="1950" dirty="0"/>
          </a:p>
        </p:txBody>
      </p:sp>
      <p:sp>
        <p:nvSpPr>
          <p:cNvPr id="18" name="Text 16"/>
          <p:cNvSpPr/>
          <p:nvPr/>
        </p:nvSpPr>
        <p:spPr>
          <a:xfrm>
            <a:off x="1197769" y="5435322"/>
            <a:ext cx="12771715" cy="528638"/>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Once the program begins, the CLCD continuously updates to show the remaining time for the current cycle and the active function (e.g., "Washing," "Rinsing," "Spinning"). This real-time feedback keeps the user informed of the machine's progress.</a:t>
            </a:r>
            <a:endParaRPr lang="en-US" sz="1300" dirty="0"/>
          </a:p>
        </p:txBody>
      </p:sp>
      <p:sp>
        <p:nvSpPr>
          <p:cNvPr id="19" name="Shape 17"/>
          <p:cNvSpPr/>
          <p:nvPr/>
        </p:nvSpPr>
        <p:spPr>
          <a:xfrm>
            <a:off x="660916" y="6294358"/>
            <a:ext cx="371713" cy="371713"/>
          </a:xfrm>
          <a:prstGeom prst="roundRect">
            <a:avLst>
              <a:gd name="adj" fmla="val 6669"/>
            </a:avLst>
          </a:prstGeom>
          <a:solidFill>
            <a:srgbClr val="F9F7F7"/>
          </a:solidFill>
          <a:ln/>
        </p:spPr>
      </p:sp>
      <p:sp>
        <p:nvSpPr>
          <p:cNvPr id="20" name="Text 18"/>
          <p:cNvSpPr/>
          <p:nvPr/>
        </p:nvSpPr>
        <p:spPr>
          <a:xfrm>
            <a:off x="722888" y="6325314"/>
            <a:ext cx="247769" cy="309801"/>
          </a:xfrm>
          <a:prstGeom prst="rect">
            <a:avLst/>
          </a:prstGeom>
          <a:noFill/>
          <a:ln/>
        </p:spPr>
        <p:txBody>
          <a:bodyPr wrap="none" lIns="0" tIns="0" rIns="0" bIns="0" rtlCol="0" anchor="t"/>
          <a:lstStyle/>
          <a:p>
            <a:pPr marL="0" indent="0" algn="ctr">
              <a:lnSpc>
                <a:spcPts val="1950"/>
              </a:lnSpc>
              <a:buNone/>
            </a:pPr>
            <a:r>
              <a:rPr lang="en-US" sz="1950" dirty="0">
                <a:solidFill>
                  <a:srgbClr val="504C49"/>
                </a:solidFill>
                <a:latin typeface="Platypi Medium" pitchFamily="34" charset="0"/>
                <a:ea typeface="Platypi Medium" pitchFamily="34" charset="-122"/>
                <a:cs typeface="Platypi Medium" pitchFamily="34" charset="-120"/>
              </a:rPr>
              <a:t>5</a:t>
            </a:r>
            <a:endParaRPr lang="en-US" sz="1950" dirty="0"/>
          </a:p>
        </p:txBody>
      </p:sp>
      <p:sp>
        <p:nvSpPr>
          <p:cNvPr id="21" name="Text 19"/>
          <p:cNvSpPr/>
          <p:nvPr/>
        </p:nvSpPr>
        <p:spPr>
          <a:xfrm>
            <a:off x="1197769" y="6325314"/>
            <a:ext cx="2534483" cy="309801"/>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Completion Message</a:t>
            </a:r>
            <a:endParaRPr lang="en-US" sz="1950" dirty="0"/>
          </a:p>
        </p:txBody>
      </p:sp>
      <p:sp>
        <p:nvSpPr>
          <p:cNvPr id="22" name="Text 20"/>
          <p:cNvSpPr/>
          <p:nvPr/>
        </p:nvSpPr>
        <p:spPr>
          <a:xfrm>
            <a:off x="1197769" y="6734175"/>
            <a:ext cx="12771715" cy="528638"/>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Upon successful completion of the washing cycle, the display shows a "Remove Clothes" message, indicating that the laundry is ready. This clear instruction ensures a smooth user experience.</a:t>
            </a:r>
            <a:endParaRPr lang="en-US" sz="1300" dirty="0"/>
          </a:p>
        </p:txBody>
      </p:sp>
      <p:sp>
        <p:nvSpPr>
          <p:cNvPr id="23" name="Text 21"/>
          <p:cNvSpPr/>
          <p:nvPr/>
        </p:nvSpPr>
        <p:spPr>
          <a:xfrm>
            <a:off x="660916" y="7448669"/>
            <a:ext cx="13308568" cy="264319"/>
          </a:xfrm>
          <a:prstGeom prst="rect">
            <a:avLst/>
          </a:prstGeom>
          <a:noFill/>
          <a:ln/>
        </p:spPr>
        <p:txBody>
          <a:bodyPr wrap="non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The detailed display screens and feedback mechanisms ensure that users are always aware of the washing machine's status and can easily navigate through its functions.</a:t>
            </a:r>
            <a:endParaRPr lang="en-US" sz="1300" dirty="0"/>
          </a:p>
        </p:txBody>
      </p:sp>
    </p:spTree>
    <p:extLst>
      <p:ext uri="{BB962C8B-B14F-4D97-AF65-F5344CB8AC3E}">
        <p14:creationId xmlns:p14="http://schemas.microsoft.com/office/powerpoint/2010/main" val="1064972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2345" y="790337"/>
            <a:ext cx="11042571" cy="517446"/>
          </a:xfrm>
          <a:prstGeom prst="rect">
            <a:avLst/>
          </a:prstGeom>
          <a:noFill/>
          <a:ln/>
        </p:spPr>
        <p:txBody>
          <a:bodyPr wrap="none" lIns="0" tIns="0" rIns="0" bIns="0" rtlCol="0" anchor="t"/>
          <a:lstStyle/>
          <a:p>
            <a:pPr marL="0" indent="0" algn="l">
              <a:lnSpc>
                <a:spcPts val="4050"/>
              </a:lnSpc>
              <a:buNone/>
            </a:pPr>
            <a:r>
              <a:rPr lang="en-US" sz="3250" dirty="0">
                <a:solidFill>
                  <a:srgbClr val="201B18"/>
                </a:solidFill>
                <a:latin typeface="Platypi Medium" pitchFamily="34" charset="0"/>
                <a:ea typeface="Platypi Medium" pitchFamily="34" charset="-122"/>
                <a:cs typeface="Platypi Medium" pitchFamily="34" charset="-120"/>
              </a:rPr>
              <a:t>Pause &amp; Safety Feature: Ensuring Control and Security</a:t>
            </a:r>
            <a:endParaRPr lang="en-US" sz="3250" dirty="0"/>
          </a:p>
        </p:txBody>
      </p:sp>
      <p:sp>
        <p:nvSpPr>
          <p:cNvPr id="3" name="Shape 1"/>
          <p:cNvSpPr/>
          <p:nvPr/>
        </p:nvSpPr>
        <p:spPr>
          <a:xfrm>
            <a:off x="662345" y="1742361"/>
            <a:ext cx="6450925" cy="1814870"/>
          </a:xfrm>
          <a:prstGeom prst="roundRect">
            <a:avLst>
              <a:gd name="adj" fmla="val 1369"/>
            </a:avLst>
          </a:prstGeom>
          <a:solidFill>
            <a:srgbClr val="F9F7F7"/>
          </a:solidFill>
          <a:ln/>
        </p:spPr>
      </p:sp>
      <p:sp>
        <p:nvSpPr>
          <p:cNvPr id="4" name="Text 2"/>
          <p:cNvSpPr/>
          <p:nvPr/>
        </p:nvSpPr>
        <p:spPr>
          <a:xfrm>
            <a:off x="827842" y="1907858"/>
            <a:ext cx="2598301" cy="258723"/>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SW6: Pause Functionality</a:t>
            </a:r>
            <a:endParaRPr lang="en-US" sz="1600" dirty="0"/>
          </a:p>
        </p:txBody>
      </p:sp>
      <p:sp>
        <p:nvSpPr>
          <p:cNvPr id="5" name="Text 3"/>
          <p:cNvSpPr/>
          <p:nvPr/>
        </p:nvSpPr>
        <p:spPr>
          <a:xfrm>
            <a:off x="827842" y="2332077"/>
            <a:ext cx="6119932" cy="1059656"/>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The SW6 button provides a crucial pause functionality during the washing cycle. When pressed, the timer halts, and any active components like the fan (simulating the drum) stop their operation. This allows users to temporarily interrupt the cycle for various reasons, such as adding forgotten items or checking the laundry.</a:t>
            </a:r>
            <a:endParaRPr lang="en-US" sz="1300" dirty="0"/>
          </a:p>
        </p:txBody>
      </p:sp>
      <p:sp>
        <p:nvSpPr>
          <p:cNvPr id="6" name="Shape 4"/>
          <p:cNvSpPr/>
          <p:nvPr/>
        </p:nvSpPr>
        <p:spPr>
          <a:xfrm>
            <a:off x="662345" y="3722727"/>
            <a:ext cx="6450925" cy="1549956"/>
          </a:xfrm>
          <a:prstGeom prst="roundRect">
            <a:avLst>
              <a:gd name="adj" fmla="val 1603"/>
            </a:avLst>
          </a:prstGeom>
          <a:solidFill>
            <a:srgbClr val="F9F7F7"/>
          </a:solidFill>
          <a:ln/>
        </p:spPr>
      </p:sp>
      <p:sp>
        <p:nvSpPr>
          <p:cNvPr id="7" name="Text 5"/>
          <p:cNvSpPr/>
          <p:nvPr/>
        </p:nvSpPr>
        <p:spPr>
          <a:xfrm>
            <a:off x="827842" y="3888224"/>
            <a:ext cx="2483882" cy="258723"/>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SW5: Resume Operation</a:t>
            </a:r>
            <a:endParaRPr lang="en-US" sz="1600" dirty="0"/>
          </a:p>
        </p:txBody>
      </p:sp>
      <p:sp>
        <p:nvSpPr>
          <p:cNvPr id="8" name="Text 6"/>
          <p:cNvSpPr/>
          <p:nvPr/>
        </p:nvSpPr>
        <p:spPr>
          <a:xfrm>
            <a:off x="827842" y="4312444"/>
            <a:ext cx="6119932" cy="794742"/>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To resume the washing cycle after a pause, the SW5 button is pressed. This continues the program from where it left off, ensuring a seamless continuation of the wash without needing to restart the entire cycle.</a:t>
            </a:r>
            <a:endParaRPr lang="en-US" sz="1300" dirty="0"/>
          </a:p>
        </p:txBody>
      </p:sp>
      <p:sp>
        <p:nvSpPr>
          <p:cNvPr id="9" name="Shape 7"/>
          <p:cNvSpPr/>
          <p:nvPr/>
        </p:nvSpPr>
        <p:spPr>
          <a:xfrm>
            <a:off x="662345" y="5438180"/>
            <a:ext cx="6450925" cy="1814870"/>
          </a:xfrm>
          <a:prstGeom prst="roundRect">
            <a:avLst>
              <a:gd name="adj" fmla="val 1369"/>
            </a:avLst>
          </a:prstGeom>
          <a:solidFill>
            <a:srgbClr val="F9F7F7"/>
          </a:solidFill>
          <a:ln/>
        </p:spPr>
      </p:sp>
      <p:sp>
        <p:nvSpPr>
          <p:cNvPr id="10" name="Text 8"/>
          <p:cNvSpPr/>
          <p:nvPr/>
        </p:nvSpPr>
        <p:spPr>
          <a:xfrm>
            <a:off x="827842" y="5603677"/>
            <a:ext cx="3589020" cy="258723"/>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SW1: Door Open Sensor Simulation</a:t>
            </a:r>
            <a:endParaRPr lang="en-US" sz="1600" dirty="0"/>
          </a:p>
        </p:txBody>
      </p:sp>
      <p:sp>
        <p:nvSpPr>
          <p:cNvPr id="11" name="Text 9"/>
          <p:cNvSpPr/>
          <p:nvPr/>
        </p:nvSpPr>
        <p:spPr>
          <a:xfrm>
            <a:off x="827842" y="6027896"/>
            <a:ext cx="6119932" cy="1059656"/>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SW1 simulates the essential door open sensor, a vital safety feature. If the lid is detected as open during operation, the system immediately halts all processes. This prevents potential accidents and ensures the safety of the user, especially when the machine is in motion.</a:t>
            </a:r>
            <a:endParaRPr lang="en-US" sz="1300" dirty="0"/>
          </a:p>
        </p:txBody>
      </p:sp>
      <p:sp>
        <p:nvSpPr>
          <p:cNvPr id="13" name="Text 10"/>
          <p:cNvSpPr/>
          <p:nvPr/>
        </p:nvSpPr>
        <p:spPr>
          <a:xfrm>
            <a:off x="7524751" y="6672382"/>
            <a:ext cx="6292098" cy="529828"/>
          </a:xfrm>
          <a:prstGeom prst="rect">
            <a:avLst/>
          </a:prstGeom>
          <a:noFill/>
          <a:ln/>
        </p:spPr>
        <p:txBody>
          <a:bodyPr wrap="square" lIns="0" tIns="0" rIns="0" bIns="0" rtlCol="0" anchor="t"/>
          <a:lstStyle/>
          <a:p>
            <a:pPr marL="0" indent="0" algn="just">
              <a:lnSpc>
                <a:spcPts val="2050"/>
              </a:lnSpc>
              <a:buNone/>
            </a:pPr>
            <a:r>
              <a:rPr lang="en-US" sz="1300" dirty="0">
                <a:solidFill>
                  <a:srgbClr val="504C49"/>
                </a:solidFill>
                <a:latin typeface="Source Serif Pro" pitchFamily="34" charset="0"/>
                <a:ea typeface="Source Serif Pro" pitchFamily="34" charset="-122"/>
                <a:cs typeface="Source Serif Pro" pitchFamily="34" charset="-120"/>
              </a:rPr>
              <a:t>These features highlight the robust control and safety mechanisms integrated into the washing machine simulation, providing both user convenience and protection.</a:t>
            </a:r>
            <a:endParaRPr lang="en-US" sz="1300" dirty="0"/>
          </a:p>
        </p:txBody>
      </p:sp>
      <p:pic>
        <p:nvPicPr>
          <p:cNvPr id="15" name="Picture 14">
            <a:extLst>
              <a:ext uri="{FF2B5EF4-FFF2-40B4-BE49-F238E27FC236}">
                <a16:creationId xmlns:a16="http://schemas.microsoft.com/office/drawing/2014/main" id="{158DC515-4BD1-D20E-DE55-6E50D897583F}"/>
              </a:ext>
            </a:extLst>
          </p:cNvPr>
          <p:cNvPicPr>
            <a:picLocks noChangeAspect="1"/>
          </p:cNvPicPr>
          <p:nvPr/>
        </p:nvPicPr>
        <p:blipFill>
          <a:blip r:embed="rId3"/>
          <a:stretch>
            <a:fillRect/>
          </a:stretch>
        </p:blipFill>
        <p:spPr>
          <a:xfrm>
            <a:off x="7510461" y="1742361"/>
            <a:ext cx="6292097" cy="4729559"/>
          </a:xfrm>
          <a:prstGeom prst="rect">
            <a:avLst/>
          </a:prstGeom>
        </p:spPr>
      </p:pic>
    </p:spTree>
    <p:extLst>
      <p:ext uri="{BB962C8B-B14F-4D97-AF65-F5344CB8AC3E}">
        <p14:creationId xmlns:p14="http://schemas.microsoft.com/office/powerpoint/2010/main" val="1651381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1264" y="654129"/>
            <a:ext cx="12848392" cy="461963"/>
          </a:xfrm>
          <a:prstGeom prst="rect">
            <a:avLst/>
          </a:prstGeom>
          <a:noFill/>
          <a:ln/>
        </p:spPr>
        <p:txBody>
          <a:bodyPr wrap="none" lIns="0" tIns="0" rIns="0" bIns="0" rtlCol="0" anchor="t"/>
          <a:lstStyle/>
          <a:p>
            <a:pPr marL="0" indent="0" algn="l">
              <a:lnSpc>
                <a:spcPts val="3600"/>
              </a:lnSpc>
              <a:buNone/>
            </a:pPr>
            <a:r>
              <a:rPr lang="en-US" sz="2900" dirty="0">
                <a:solidFill>
                  <a:srgbClr val="201B18"/>
                </a:solidFill>
                <a:latin typeface="Platypi Medium" pitchFamily="34" charset="0"/>
                <a:ea typeface="Platypi Medium" pitchFamily="34" charset="-122"/>
                <a:cs typeface="Platypi Medium" pitchFamily="34" charset="-120"/>
              </a:rPr>
              <a:t>Conclusion &amp; Acknowledgments: Key Learnings and Future Confidence</a:t>
            </a:r>
            <a:endParaRPr lang="en-US" sz="2900" dirty="0"/>
          </a:p>
        </p:txBody>
      </p:sp>
      <p:sp>
        <p:nvSpPr>
          <p:cNvPr id="4" name="Shape 1"/>
          <p:cNvSpPr/>
          <p:nvPr/>
        </p:nvSpPr>
        <p:spPr>
          <a:xfrm>
            <a:off x="7503081" y="1503998"/>
            <a:ext cx="332542" cy="332542"/>
          </a:xfrm>
          <a:prstGeom prst="roundRect">
            <a:avLst>
              <a:gd name="adj" fmla="val 6668"/>
            </a:avLst>
          </a:prstGeom>
          <a:solidFill>
            <a:srgbClr val="F9F7F7"/>
          </a:solidFill>
          <a:ln/>
        </p:spPr>
      </p:sp>
      <p:sp>
        <p:nvSpPr>
          <p:cNvPr id="5" name="Text 2"/>
          <p:cNvSpPr/>
          <p:nvPr/>
        </p:nvSpPr>
        <p:spPr>
          <a:xfrm>
            <a:off x="7983379" y="1531620"/>
            <a:ext cx="3210878" cy="277058"/>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Realistic Simulation Achieved</a:t>
            </a:r>
            <a:endParaRPr lang="en-US" sz="1700" dirty="0"/>
          </a:p>
        </p:txBody>
      </p:sp>
      <p:sp>
        <p:nvSpPr>
          <p:cNvPr id="6" name="Text 3"/>
          <p:cNvSpPr/>
          <p:nvPr/>
        </p:nvSpPr>
        <p:spPr>
          <a:xfrm>
            <a:off x="7983379" y="1956435"/>
            <a:ext cx="6063377" cy="709732"/>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The project successfully created a realistic simulation of a washing machine, accurately replicating its operational cycles and user interactions. This demonstrates the effectiveness of embedded system design in mimicking real-world appliances.</a:t>
            </a:r>
            <a:endParaRPr lang="en-US" sz="1150" dirty="0"/>
          </a:p>
        </p:txBody>
      </p:sp>
      <p:sp>
        <p:nvSpPr>
          <p:cNvPr id="7" name="Shape 4"/>
          <p:cNvSpPr/>
          <p:nvPr/>
        </p:nvSpPr>
        <p:spPr>
          <a:xfrm>
            <a:off x="7503081" y="2961799"/>
            <a:ext cx="332542" cy="332542"/>
          </a:xfrm>
          <a:prstGeom prst="roundRect">
            <a:avLst>
              <a:gd name="adj" fmla="val 6668"/>
            </a:avLst>
          </a:prstGeom>
          <a:solidFill>
            <a:srgbClr val="F9F7F7"/>
          </a:solidFill>
          <a:ln/>
        </p:spPr>
      </p:sp>
      <p:sp>
        <p:nvSpPr>
          <p:cNvPr id="8" name="Text 5"/>
          <p:cNvSpPr/>
          <p:nvPr/>
        </p:nvSpPr>
        <p:spPr>
          <a:xfrm>
            <a:off x="7983379" y="2989421"/>
            <a:ext cx="3326963" cy="277058"/>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Fully User-Controlled Interface</a:t>
            </a:r>
            <a:endParaRPr lang="en-US" sz="1700" dirty="0"/>
          </a:p>
        </p:txBody>
      </p:sp>
      <p:sp>
        <p:nvSpPr>
          <p:cNvPr id="9" name="Text 6"/>
          <p:cNvSpPr/>
          <p:nvPr/>
        </p:nvSpPr>
        <p:spPr>
          <a:xfrm>
            <a:off x="7983379" y="3414236"/>
            <a:ext cx="6063377" cy="473154"/>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A key outcome was the development of a fully user-controlled interface, allowing for intuitive selection of modes, water levels, and real-time monitoring of the washing process.</a:t>
            </a:r>
            <a:endParaRPr lang="en-US" sz="1150" dirty="0"/>
          </a:p>
        </p:txBody>
      </p:sp>
      <p:sp>
        <p:nvSpPr>
          <p:cNvPr id="10" name="Shape 7"/>
          <p:cNvSpPr/>
          <p:nvPr/>
        </p:nvSpPr>
        <p:spPr>
          <a:xfrm>
            <a:off x="7503081" y="4183023"/>
            <a:ext cx="332542" cy="332542"/>
          </a:xfrm>
          <a:prstGeom prst="roundRect">
            <a:avLst>
              <a:gd name="adj" fmla="val 6668"/>
            </a:avLst>
          </a:prstGeom>
          <a:solidFill>
            <a:srgbClr val="F9F7F7"/>
          </a:solidFill>
          <a:ln/>
        </p:spPr>
      </p:sp>
      <p:sp>
        <p:nvSpPr>
          <p:cNvPr id="11" name="Text 8"/>
          <p:cNvSpPr/>
          <p:nvPr/>
        </p:nvSpPr>
        <p:spPr>
          <a:xfrm>
            <a:off x="7983379" y="4210645"/>
            <a:ext cx="4759285" cy="277058"/>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Real-Time Embedded Logic Implementation</a:t>
            </a:r>
            <a:endParaRPr lang="en-US" sz="1700" dirty="0"/>
          </a:p>
        </p:txBody>
      </p:sp>
      <p:sp>
        <p:nvSpPr>
          <p:cNvPr id="12" name="Text 9"/>
          <p:cNvSpPr/>
          <p:nvPr/>
        </p:nvSpPr>
        <p:spPr>
          <a:xfrm>
            <a:off x="7983379" y="4635460"/>
            <a:ext cx="6063377" cy="473154"/>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The project provided invaluable experience in implementing real-time embedded logic, crucial for managing concurrent tasks and precise timing in microcontroller-based systems.</a:t>
            </a:r>
            <a:endParaRPr lang="en-US" sz="1150" dirty="0"/>
          </a:p>
        </p:txBody>
      </p:sp>
      <p:sp>
        <p:nvSpPr>
          <p:cNvPr id="13" name="Shape 10"/>
          <p:cNvSpPr/>
          <p:nvPr/>
        </p:nvSpPr>
        <p:spPr>
          <a:xfrm>
            <a:off x="7503081" y="5404247"/>
            <a:ext cx="332542" cy="332542"/>
          </a:xfrm>
          <a:prstGeom prst="roundRect">
            <a:avLst>
              <a:gd name="adj" fmla="val 6668"/>
            </a:avLst>
          </a:prstGeom>
          <a:solidFill>
            <a:srgbClr val="F9F7F7"/>
          </a:solidFill>
          <a:ln/>
        </p:spPr>
      </p:sp>
      <p:sp>
        <p:nvSpPr>
          <p:cNvPr id="14" name="Text 11"/>
          <p:cNvSpPr/>
          <p:nvPr/>
        </p:nvSpPr>
        <p:spPr>
          <a:xfrm>
            <a:off x="7983379" y="5431869"/>
            <a:ext cx="4262199" cy="277058"/>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Simulation Replaces Physical Hardware</a:t>
            </a:r>
            <a:endParaRPr lang="en-US" sz="1700" dirty="0"/>
          </a:p>
        </p:txBody>
      </p:sp>
      <p:sp>
        <p:nvSpPr>
          <p:cNvPr id="15" name="Text 12"/>
          <p:cNvSpPr/>
          <p:nvPr/>
        </p:nvSpPr>
        <p:spPr>
          <a:xfrm>
            <a:off x="7983379" y="5856684"/>
            <a:ext cx="6063377" cy="709732"/>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Utilising PICSimLab, the project successfully demonstrated that complex embedded systems can be thoroughly developed and tested through simulation, significantly reducing the need for expensive physical hardware during the development phase.</a:t>
            </a:r>
            <a:endParaRPr lang="en-US" sz="1150" dirty="0"/>
          </a:p>
        </p:txBody>
      </p:sp>
      <p:sp>
        <p:nvSpPr>
          <p:cNvPr id="16" name="Text 13"/>
          <p:cNvSpPr/>
          <p:nvPr/>
        </p:nvSpPr>
        <p:spPr>
          <a:xfrm>
            <a:off x="7503081" y="6732627"/>
            <a:ext cx="6543675" cy="709732"/>
          </a:xfrm>
          <a:prstGeom prst="rect">
            <a:avLst/>
          </a:prstGeom>
          <a:noFill/>
          <a:ln/>
        </p:spPr>
        <p:txBody>
          <a:bodyPr wrap="square" lIns="0" tIns="0" rIns="0" bIns="0" rtlCol="0" anchor="t"/>
          <a:lstStyle/>
          <a:p>
            <a:pPr marL="0" indent="0" algn="just">
              <a:lnSpc>
                <a:spcPts val="1850"/>
              </a:lnSpc>
              <a:buNone/>
            </a:pPr>
            <a:r>
              <a:rPr lang="en-US" sz="1150" dirty="0">
                <a:solidFill>
                  <a:srgbClr val="504C49"/>
                </a:solidFill>
                <a:latin typeface="Source Serif Pro" pitchFamily="34" charset="0"/>
                <a:ea typeface="Source Serif Pro" pitchFamily="34" charset="-122"/>
                <a:cs typeface="Source Serif Pro" pitchFamily="34" charset="-120"/>
              </a:rPr>
              <a:t>This project was successfully completed at Emertxe Technologies, where we gained practical knowledge of embedded systems and developed confidence in C programming and hardware logic. Thank you for your attention!</a:t>
            </a:r>
            <a:endParaRPr lang="en-US" sz="1150" dirty="0"/>
          </a:p>
        </p:txBody>
      </p:sp>
      <p:pic>
        <p:nvPicPr>
          <p:cNvPr id="5122" name="Picture 2" descr="PIC16F877A Development Board">
            <a:extLst>
              <a:ext uri="{FF2B5EF4-FFF2-40B4-BE49-F238E27FC236}">
                <a16:creationId xmlns:a16="http://schemas.microsoft.com/office/drawing/2014/main" id="{68EFB9A0-C9D5-7F03-E8F7-88B5BE91E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 y="2049442"/>
            <a:ext cx="4130716" cy="413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31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37805"/>
            <a:ext cx="13178076" cy="563880"/>
          </a:xfrm>
          <a:prstGeom prst="rect">
            <a:avLst/>
          </a:prstGeom>
          <a:noFill/>
          <a:ln/>
        </p:spPr>
        <p:txBody>
          <a:bodyPr wrap="none" lIns="0" tIns="0" rIns="0" bIns="0" rtlCol="0" anchor="t"/>
          <a:lstStyle/>
          <a:p>
            <a:pPr marL="0" indent="0" algn="l">
              <a:lnSpc>
                <a:spcPts val="4400"/>
              </a:lnSpc>
              <a:buNone/>
            </a:pPr>
            <a:r>
              <a:rPr lang="en-US" sz="3550" dirty="0">
                <a:solidFill>
                  <a:srgbClr val="201B18"/>
                </a:solidFill>
                <a:latin typeface="Platypi Medium" pitchFamily="34" charset="0"/>
                <a:ea typeface="Platypi Medium" pitchFamily="34" charset="-122"/>
                <a:cs typeface="Platypi Medium" pitchFamily="34" charset="-120"/>
              </a:rPr>
              <a:t>Project Objectives: Simulating a Smart Washing Experience</a:t>
            </a:r>
            <a:endParaRPr lang="en-US" sz="3550" dirty="0"/>
          </a:p>
        </p:txBody>
      </p:sp>
      <p:sp>
        <p:nvSpPr>
          <p:cNvPr id="3" name="Text 1"/>
          <p:cNvSpPr/>
          <p:nvPr/>
        </p:nvSpPr>
        <p:spPr>
          <a:xfrm>
            <a:off x="721638" y="1534597"/>
            <a:ext cx="6373535" cy="865823"/>
          </a:xfrm>
          <a:prstGeom prst="rect">
            <a:avLst/>
          </a:prstGeom>
          <a:noFill/>
          <a:ln/>
        </p:spPr>
        <p:txBody>
          <a:bodyPr wrap="square" lIns="0" tIns="0" rIns="0" bIns="0" rtlCol="0" anchor="t"/>
          <a:lstStyle/>
          <a:p>
            <a:pPr marL="0" indent="0" algn="just">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primary goal of this project was to develop a comprehensive washing machine simulator that offers a realistic and interactive user experience. This involved several key objectives:</a:t>
            </a:r>
            <a:endParaRPr lang="en-US" sz="1400" dirty="0"/>
          </a:p>
        </p:txBody>
      </p:sp>
      <p:sp>
        <p:nvSpPr>
          <p:cNvPr id="4" name="Text 2"/>
          <p:cNvSpPr/>
          <p:nvPr/>
        </p:nvSpPr>
        <p:spPr>
          <a:xfrm>
            <a:off x="721638" y="2562701"/>
            <a:ext cx="6373535" cy="865823"/>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User-Interactive Interface:</a:t>
            </a:r>
            <a:r>
              <a:rPr lang="en-US" sz="1400" dirty="0">
                <a:solidFill>
                  <a:srgbClr val="504C49"/>
                </a:solidFill>
                <a:latin typeface="Source Serif Pro" pitchFamily="34" charset="0"/>
                <a:ea typeface="Source Serif Pro" pitchFamily="34" charset="-122"/>
                <a:cs typeface="Source Serif Pro" pitchFamily="34" charset="-120"/>
              </a:rPr>
              <a:t> To create a responsive interface that allows users to easily interact with the simulated washing machine, mirroring the controls found on a typical appliance.</a:t>
            </a:r>
            <a:endParaRPr lang="en-US" sz="1400" dirty="0"/>
          </a:p>
        </p:txBody>
      </p:sp>
      <p:sp>
        <p:nvSpPr>
          <p:cNvPr id="5" name="Text 3"/>
          <p:cNvSpPr/>
          <p:nvPr/>
        </p:nvSpPr>
        <p:spPr>
          <a:xfrm>
            <a:off x="721638" y="3491627"/>
            <a:ext cx="6373535" cy="865823"/>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Wash Mode Selection:</a:t>
            </a:r>
            <a:r>
              <a:rPr lang="en-US" sz="1400" dirty="0">
                <a:solidFill>
                  <a:srgbClr val="504C49"/>
                </a:solidFill>
                <a:latin typeface="Source Serif Pro" pitchFamily="34" charset="0"/>
                <a:ea typeface="Source Serif Pro" pitchFamily="34" charset="-122"/>
                <a:cs typeface="Source Serif Pro" pitchFamily="34" charset="-120"/>
              </a:rPr>
              <a:t> To implement functionality for selecting various wash modes (e.g., normal, delicate, heavy duty) via a keypad, providing flexibility in operation.</a:t>
            </a:r>
            <a:endParaRPr lang="en-US" sz="1400" dirty="0"/>
          </a:p>
        </p:txBody>
      </p:sp>
      <p:sp>
        <p:nvSpPr>
          <p:cNvPr id="6" name="Text 4"/>
          <p:cNvSpPr/>
          <p:nvPr/>
        </p:nvSpPr>
        <p:spPr>
          <a:xfrm>
            <a:off x="721638" y="4420553"/>
            <a:ext cx="6373535" cy="865823"/>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Water Level Control:</a:t>
            </a:r>
            <a:r>
              <a:rPr lang="en-US" sz="1400" dirty="0">
                <a:solidFill>
                  <a:srgbClr val="504C49"/>
                </a:solidFill>
                <a:latin typeface="Source Serif Pro" pitchFamily="34" charset="0"/>
                <a:ea typeface="Source Serif Pro" pitchFamily="34" charset="-122"/>
                <a:cs typeface="Source Serif Pro" pitchFamily="34" charset="-120"/>
              </a:rPr>
              <a:t> To enable precise control over water levels through long key presses, simulating the adjustment of water volume for different load sizes.</a:t>
            </a:r>
            <a:endParaRPr lang="en-US" sz="1400" dirty="0"/>
          </a:p>
        </p:txBody>
      </p:sp>
      <p:sp>
        <p:nvSpPr>
          <p:cNvPr id="7" name="Text 5"/>
          <p:cNvSpPr/>
          <p:nvPr/>
        </p:nvSpPr>
        <p:spPr>
          <a:xfrm>
            <a:off x="721638" y="5349478"/>
            <a:ext cx="6373535" cy="865823"/>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CLCD Display:</a:t>
            </a:r>
            <a:r>
              <a:rPr lang="en-US" sz="1400" dirty="0">
                <a:solidFill>
                  <a:srgbClr val="504C49"/>
                </a:solidFill>
                <a:latin typeface="Source Serif Pro" pitchFamily="34" charset="0"/>
                <a:ea typeface="Source Serif Pro" pitchFamily="34" charset="-122"/>
                <a:cs typeface="Source Serif Pro" pitchFamily="34" charset="-120"/>
              </a:rPr>
              <a:t> To utilise a Character Liquid Crystal Display (CLCD) to show the current operational status and the remaining time of the wash cycle, enhancing user feedback.</a:t>
            </a:r>
            <a:endParaRPr lang="en-US" sz="1400" dirty="0"/>
          </a:p>
        </p:txBody>
      </p:sp>
      <p:sp>
        <p:nvSpPr>
          <p:cNvPr id="8" name="Text 6"/>
          <p:cNvSpPr/>
          <p:nvPr/>
        </p:nvSpPr>
        <p:spPr>
          <a:xfrm>
            <a:off x="721638" y="6278404"/>
            <a:ext cx="6373535" cy="865823"/>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Safety Pause Feature:</a:t>
            </a:r>
            <a:r>
              <a:rPr lang="en-US" sz="1400" dirty="0">
                <a:solidFill>
                  <a:srgbClr val="504C49"/>
                </a:solidFill>
                <a:latin typeface="Source Serif Pro" pitchFamily="34" charset="0"/>
                <a:ea typeface="Source Serif Pro" pitchFamily="34" charset="-122"/>
                <a:cs typeface="Source Serif Pro" pitchFamily="34" charset="-120"/>
              </a:rPr>
              <a:t> To incorporate a crucial safety mechanism that automatically pauses the washing operation when the lid is opened, preventing potential hazards during use.</a:t>
            </a:r>
            <a:endParaRPr lang="en-US" sz="1400" dirty="0"/>
          </a:p>
        </p:txBody>
      </p:sp>
      <p:sp>
        <p:nvSpPr>
          <p:cNvPr id="10" name="Text 7"/>
          <p:cNvSpPr/>
          <p:nvPr/>
        </p:nvSpPr>
        <p:spPr>
          <a:xfrm>
            <a:off x="7542848" y="5907603"/>
            <a:ext cx="6373535" cy="1154430"/>
          </a:xfrm>
          <a:prstGeom prst="rect">
            <a:avLst/>
          </a:prstGeom>
          <a:noFill/>
          <a:ln/>
        </p:spPr>
        <p:txBody>
          <a:bodyPr wrap="square" lIns="0" tIns="0" rIns="0" bIns="0" rtlCol="0" anchor="t"/>
          <a:lstStyle/>
          <a:p>
            <a:pPr marL="0" indent="0" algn="just">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These objectives collectively aimed to build a robust and intuitive simulator, demonstrating practical embedded system design and programming skills. The project focused on integrating hardware and software components to achieve a seamless and functional simulation.</a:t>
            </a:r>
            <a:endParaRPr lang="en-US" sz="1400" dirty="0"/>
          </a:p>
        </p:txBody>
      </p:sp>
      <p:pic>
        <p:nvPicPr>
          <p:cNvPr id="12" name="Picture 11">
            <a:extLst>
              <a:ext uri="{FF2B5EF4-FFF2-40B4-BE49-F238E27FC236}">
                <a16:creationId xmlns:a16="http://schemas.microsoft.com/office/drawing/2014/main" id="{C9C98889-CD69-8A67-506B-D1D3641D2724}"/>
              </a:ext>
            </a:extLst>
          </p:cNvPr>
          <p:cNvPicPr>
            <a:picLocks noChangeAspect="1"/>
          </p:cNvPicPr>
          <p:nvPr/>
        </p:nvPicPr>
        <p:blipFill>
          <a:blip r:embed="rId3"/>
          <a:stretch>
            <a:fillRect/>
          </a:stretch>
        </p:blipFill>
        <p:spPr>
          <a:xfrm>
            <a:off x="7771055" y="1616927"/>
            <a:ext cx="5900223" cy="40144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0546" y="385882"/>
            <a:ext cx="9043273" cy="437912"/>
          </a:xfrm>
          <a:prstGeom prst="rect">
            <a:avLst/>
          </a:prstGeom>
          <a:noFill/>
          <a:ln/>
        </p:spPr>
        <p:txBody>
          <a:bodyPr wrap="none" lIns="0" tIns="0" rIns="0" bIns="0" rtlCol="0" anchor="t"/>
          <a:lstStyle/>
          <a:p>
            <a:pPr marL="0" indent="0" algn="l">
              <a:lnSpc>
                <a:spcPts val="3400"/>
              </a:lnSpc>
              <a:buNone/>
            </a:pPr>
            <a:r>
              <a:rPr lang="en-US" sz="2750" dirty="0">
                <a:solidFill>
                  <a:srgbClr val="201B18"/>
                </a:solidFill>
                <a:latin typeface="Platypi Medium" pitchFamily="34" charset="0"/>
                <a:ea typeface="Platypi Medium" pitchFamily="34" charset="-122"/>
                <a:cs typeface="Platypi Medium" pitchFamily="34" charset="-120"/>
              </a:rPr>
              <a:t>Contents</a:t>
            </a:r>
          </a:p>
          <a:p>
            <a:pPr marL="0" indent="0" algn="l">
              <a:lnSpc>
                <a:spcPts val="3400"/>
              </a:lnSpc>
              <a:buNone/>
            </a:pPr>
            <a:endParaRPr lang="en-US" sz="2750" dirty="0"/>
          </a:p>
        </p:txBody>
      </p:sp>
      <p:sp>
        <p:nvSpPr>
          <p:cNvPr id="3" name="Shape 1"/>
          <p:cNvSpPr/>
          <p:nvPr/>
        </p:nvSpPr>
        <p:spPr>
          <a:xfrm>
            <a:off x="560546" y="1104067"/>
            <a:ext cx="315278" cy="315278"/>
          </a:xfrm>
          <a:prstGeom prst="roundRect">
            <a:avLst>
              <a:gd name="adj" fmla="val 6668"/>
            </a:avLst>
          </a:prstGeom>
          <a:solidFill>
            <a:srgbClr val="F9F7F7"/>
          </a:solidFill>
          <a:ln/>
        </p:spPr>
      </p:sp>
      <p:sp>
        <p:nvSpPr>
          <p:cNvPr id="4" name="Text 2"/>
          <p:cNvSpPr/>
          <p:nvPr/>
        </p:nvSpPr>
        <p:spPr>
          <a:xfrm>
            <a:off x="613112" y="1130320"/>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1</a:t>
            </a:r>
            <a:endParaRPr lang="en-US" sz="1650" dirty="0"/>
          </a:p>
        </p:txBody>
      </p:sp>
      <p:sp>
        <p:nvSpPr>
          <p:cNvPr id="5" name="Text 3"/>
          <p:cNvSpPr/>
          <p:nvPr/>
        </p:nvSpPr>
        <p:spPr>
          <a:xfrm>
            <a:off x="1015960" y="1130260"/>
            <a:ext cx="3658672"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Introduction to Embedded Systems</a:t>
            </a:r>
            <a:endParaRPr lang="en-US" sz="1650" dirty="0"/>
          </a:p>
        </p:txBody>
      </p:sp>
      <p:sp>
        <p:nvSpPr>
          <p:cNvPr id="6" name="Text 4"/>
          <p:cNvSpPr/>
          <p:nvPr/>
        </p:nvSpPr>
        <p:spPr>
          <a:xfrm>
            <a:off x="1015960" y="1477089"/>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Understanding the foundational concepts of dedicated computing systems and their pervasive role in modern technology.</a:t>
            </a:r>
            <a:endParaRPr lang="en-US" sz="1100" dirty="0"/>
          </a:p>
        </p:txBody>
      </p:sp>
      <p:sp>
        <p:nvSpPr>
          <p:cNvPr id="7" name="Shape 5"/>
          <p:cNvSpPr/>
          <p:nvPr/>
        </p:nvSpPr>
        <p:spPr>
          <a:xfrm>
            <a:off x="560546" y="1981557"/>
            <a:ext cx="315278" cy="315278"/>
          </a:xfrm>
          <a:prstGeom prst="roundRect">
            <a:avLst>
              <a:gd name="adj" fmla="val 6668"/>
            </a:avLst>
          </a:prstGeom>
          <a:solidFill>
            <a:srgbClr val="F9F7F7"/>
          </a:solidFill>
          <a:ln/>
        </p:spPr>
      </p:sp>
      <p:sp>
        <p:nvSpPr>
          <p:cNvPr id="8" name="Text 6"/>
          <p:cNvSpPr/>
          <p:nvPr/>
        </p:nvSpPr>
        <p:spPr>
          <a:xfrm>
            <a:off x="613112" y="2007810"/>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2</a:t>
            </a:r>
            <a:endParaRPr lang="en-US" sz="1650" dirty="0"/>
          </a:p>
        </p:txBody>
      </p:sp>
      <p:sp>
        <p:nvSpPr>
          <p:cNvPr id="9" name="Text 7"/>
          <p:cNvSpPr/>
          <p:nvPr/>
        </p:nvSpPr>
        <p:spPr>
          <a:xfrm>
            <a:off x="1015960" y="2007751"/>
            <a:ext cx="2771299"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Embedded C Programming</a:t>
            </a:r>
            <a:endParaRPr lang="en-US" sz="1650" dirty="0"/>
          </a:p>
        </p:txBody>
      </p:sp>
      <p:sp>
        <p:nvSpPr>
          <p:cNvPr id="10" name="Text 8"/>
          <p:cNvSpPr/>
          <p:nvPr/>
        </p:nvSpPr>
        <p:spPr>
          <a:xfrm>
            <a:off x="1015960" y="2354580"/>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Exploring the specific nuances of C programming tailored for direct hardware interaction and real-time operations.</a:t>
            </a:r>
            <a:endParaRPr lang="en-US" sz="1100" dirty="0"/>
          </a:p>
        </p:txBody>
      </p:sp>
      <p:sp>
        <p:nvSpPr>
          <p:cNvPr id="11" name="Shape 9"/>
          <p:cNvSpPr/>
          <p:nvPr/>
        </p:nvSpPr>
        <p:spPr>
          <a:xfrm>
            <a:off x="560546" y="2859048"/>
            <a:ext cx="315278" cy="315278"/>
          </a:xfrm>
          <a:prstGeom prst="roundRect">
            <a:avLst>
              <a:gd name="adj" fmla="val 6668"/>
            </a:avLst>
          </a:prstGeom>
          <a:solidFill>
            <a:srgbClr val="F9F7F7"/>
          </a:solidFill>
          <a:ln/>
        </p:spPr>
      </p:sp>
      <p:sp>
        <p:nvSpPr>
          <p:cNvPr id="12" name="Text 10"/>
          <p:cNvSpPr/>
          <p:nvPr/>
        </p:nvSpPr>
        <p:spPr>
          <a:xfrm>
            <a:off x="613112" y="2885301"/>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3</a:t>
            </a:r>
            <a:endParaRPr lang="en-US" sz="1650" dirty="0"/>
          </a:p>
        </p:txBody>
      </p:sp>
      <p:sp>
        <p:nvSpPr>
          <p:cNvPr id="13" name="Text 11"/>
          <p:cNvSpPr/>
          <p:nvPr/>
        </p:nvSpPr>
        <p:spPr>
          <a:xfrm>
            <a:off x="1015960" y="2885242"/>
            <a:ext cx="3902273"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PIC16F877A Microcontroller Overview</a:t>
            </a:r>
            <a:endParaRPr lang="en-US" sz="1650" dirty="0"/>
          </a:p>
        </p:txBody>
      </p:sp>
      <p:sp>
        <p:nvSpPr>
          <p:cNvPr id="14" name="Text 12"/>
          <p:cNvSpPr/>
          <p:nvPr/>
        </p:nvSpPr>
        <p:spPr>
          <a:xfrm>
            <a:off x="1015960" y="3232071"/>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A detailed look at the core component of our simulator, its specifications, and capabilities.</a:t>
            </a:r>
            <a:endParaRPr lang="en-US" sz="1100" dirty="0"/>
          </a:p>
        </p:txBody>
      </p:sp>
      <p:sp>
        <p:nvSpPr>
          <p:cNvPr id="15" name="Shape 13"/>
          <p:cNvSpPr/>
          <p:nvPr/>
        </p:nvSpPr>
        <p:spPr>
          <a:xfrm>
            <a:off x="560546" y="3736538"/>
            <a:ext cx="315278" cy="315278"/>
          </a:xfrm>
          <a:prstGeom prst="roundRect">
            <a:avLst>
              <a:gd name="adj" fmla="val 6668"/>
            </a:avLst>
          </a:prstGeom>
          <a:solidFill>
            <a:srgbClr val="F9F7F7"/>
          </a:solidFill>
          <a:ln/>
        </p:spPr>
      </p:sp>
      <p:sp>
        <p:nvSpPr>
          <p:cNvPr id="16" name="Text 14"/>
          <p:cNvSpPr/>
          <p:nvPr/>
        </p:nvSpPr>
        <p:spPr>
          <a:xfrm>
            <a:off x="613112" y="3762792"/>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4</a:t>
            </a:r>
            <a:endParaRPr lang="en-US" sz="1650" dirty="0"/>
          </a:p>
        </p:txBody>
      </p:sp>
      <p:sp>
        <p:nvSpPr>
          <p:cNvPr id="17" name="Text 15"/>
          <p:cNvSpPr/>
          <p:nvPr/>
        </p:nvSpPr>
        <p:spPr>
          <a:xfrm>
            <a:off x="1015960" y="3762732"/>
            <a:ext cx="2102287"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Peripherals Used</a:t>
            </a:r>
            <a:endParaRPr lang="en-US" sz="1650" dirty="0"/>
          </a:p>
        </p:txBody>
      </p:sp>
      <p:sp>
        <p:nvSpPr>
          <p:cNvPr id="18" name="Text 16"/>
          <p:cNvSpPr/>
          <p:nvPr/>
        </p:nvSpPr>
        <p:spPr>
          <a:xfrm>
            <a:off x="1015960" y="4109561"/>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An examination of the various hardware components integrated with the microcontroller to achieve the desired functionality.</a:t>
            </a:r>
            <a:endParaRPr lang="en-US" sz="1100" dirty="0"/>
          </a:p>
        </p:txBody>
      </p:sp>
      <p:sp>
        <p:nvSpPr>
          <p:cNvPr id="19" name="Shape 17"/>
          <p:cNvSpPr/>
          <p:nvPr/>
        </p:nvSpPr>
        <p:spPr>
          <a:xfrm>
            <a:off x="560546" y="4614029"/>
            <a:ext cx="315278" cy="315278"/>
          </a:xfrm>
          <a:prstGeom prst="roundRect">
            <a:avLst>
              <a:gd name="adj" fmla="val 6668"/>
            </a:avLst>
          </a:prstGeom>
          <a:solidFill>
            <a:srgbClr val="F9F7F7"/>
          </a:solidFill>
          <a:ln/>
        </p:spPr>
      </p:sp>
      <p:sp>
        <p:nvSpPr>
          <p:cNvPr id="20" name="Text 18"/>
          <p:cNvSpPr/>
          <p:nvPr/>
        </p:nvSpPr>
        <p:spPr>
          <a:xfrm>
            <a:off x="613112" y="4640282"/>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5</a:t>
            </a:r>
            <a:endParaRPr lang="en-US" sz="1650" dirty="0"/>
          </a:p>
        </p:txBody>
      </p:sp>
      <p:sp>
        <p:nvSpPr>
          <p:cNvPr id="21" name="Text 19"/>
          <p:cNvSpPr/>
          <p:nvPr/>
        </p:nvSpPr>
        <p:spPr>
          <a:xfrm>
            <a:off x="1015960" y="4640223"/>
            <a:ext cx="2102287"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Software Tools</a:t>
            </a:r>
            <a:endParaRPr lang="en-US" sz="1650" dirty="0"/>
          </a:p>
        </p:txBody>
      </p:sp>
      <p:sp>
        <p:nvSpPr>
          <p:cNvPr id="22" name="Text 20"/>
          <p:cNvSpPr/>
          <p:nvPr/>
        </p:nvSpPr>
        <p:spPr>
          <a:xfrm>
            <a:off x="1015960" y="4987052"/>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Discussion of the development environments and tools essential for programming and simulating the system.</a:t>
            </a:r>
            <a:endParaRPr lang="en-US" sz="1100" dirty="0"/>
          </a:p>
        </p:txBody>
      </p:sp>
      <p:sp>
        <p:nvSpPr>
          <p:cNvPr id="23" name="Shape 21"/>
          <p:cNvSpPr/>
          <p:nvPr/>
        </p:nvSpPr>
        <p:spPr>
          <a:xfrm>
            <a:off x="560546" y="5491520"/>
            <a:ext cx="315278" cy="315278"/>
          </a:xfrm>
          <a:prstGeom prst="roundRect">
            <a:avLst>
              <a:gd name="adj" fmla="val 6668"/>
            </a:avLst>
          </a:prstGeom>
          <a:solidFill>
            <a:srgbClr val="F9F7F7"/>
          </a:solidFill>
          <a:ln/>
        </p:spPr>
      </p:sp>
      <p:sp>
        <p:nvSpPr>
          <p:cNvPr id="24" name="Text 22"/>
          <p:cNvSpPr/>
          <p:nvPr/>
        </p:nvSpPr>
        <p:spPr>
          <a:xfrm>
            <a:off x="613112" y="5517773"/>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6</a:t>
            </a:r>
            <a:endParaRPr lang="en-US" sz="1650" dirty="0"/>
          </a:p>
        </p:txBody>
      </p:sp>
      <p:sp>
        <p:nvSpPr>
          <p:cNvPr id="25" name="Text 23"/>
          <p:cNvSpPr/>
          <p:nvPr/>
        </p:nvSpPr>
        <p:spPr>
          <a:xfrm>
            <a:off x="1015960" y="5517713"/>
            <a:ext cx="2588181"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Functional Requirements</a:t>
            </a:r>
            <a:endParaRPr lang="en-US" sz="1650" dirty="0"/>
          </a:p>
        </p:txBody>
      </p:sp>
      <p:sp>
        <p:nvSpPr>
          <p:cNvPr id="26" name="Text 24"/>
          <p:cNvSpPr/>
          <p:nvPr/>
        </p:nvSpPr>
        <p:spPr>
          <a:xfrm>
            <a:off x="1015960" y="5864543"/>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Outlining the specific operational features and user interactions that the simulator is designed to support.</a:t>
            </a:r>
            <a:endParaRPr lang="en-US" sz="1100" dirty="0"/>
          </a:p>
        </p:txBody>
      </p:sp>
      <p:sp>
        <p:nvSpPr>
          <p:cNvPr id="27" name="Shape 25"/>
          <p:cNvSpPr/>
          <p:nvPr/>
        </p:nvSpPr>
        <p:spPr>
          <a:xfrm>
            <a:off x="560546" y="6369010"/>
            <a:ext cx="315278" cy="315278"/>
          </a:xfrm>
          <a:prstGeom prst="roundRect">
            <a:avLst>
              <a:gd name="adj" fmla="val 6668"/>
            </a:avLst>
          </a:prstGeom>
          <a:solidFill>
            <a:srgbClr val="F9F7F7"/>
          </a:solidFill>
          <a:ln/>
        </p:spPr>
      </p:sp>
      <p:sp>
        <p:nvSpPr>
          <p:cNvPr id="28" name="Text 26"/>
          <p:cNvSpPr/>
          <p:nvPr/>
        </p:nvSpPr>
        <p:spPr>
          <a:xfrm>
            <a:off x="613112" y="6395264"/>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7</a:t>
            </a:r>
            <a:endParaRPr lang="en-US" sz="1650" dirty="0"/>
          </a:p>
        </p:txBody>
      </p:sp>
      <p:sp>
        <p:nvSpPr>
          <p:cNvPr id="29" name="Text 27"/>
          <p:cNvSpPr/>
          <p:nvPr/>
        </p:nvSpPr>
        <p:spPr>
          <a:xfrm>
            <a:off x="1015960" y="6395204"/>
            <a:ext cx="2333744"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Implementation Demo</a:t>
            </a:r>
            <a:endParaRPr lang="en-US" sz="1650" dirty="0"/>
          </a:p>
        </p:txBody>
      </p:sp>
      <p:sp>
        <p:nvSpPr>
          <p:cNvPr id="30" name="Text 28"/>
          <p:cNvSpPr/>
          <p:nvPr/>
        </p:nvSpPr>
        <p:spPr>
          <a:xfrm>
            <a:off x="1015960" y="6742033"/>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A practical demonstration of the washing machine simulator in action, showcasing its interactive features.</a:t>
            </a:r>
            <a:endParaRPr lang="en-US" sz="1100" dirty="0"/>
          </a:p>
        </p:txBody>
      </p:sp>
      <p:sp>
        <p:nvSpPr>
          <p:cNvPr id="31" name="Shape 29"/>
          <p:cNvSpPr/>
          <p:nvPr/>
        </p:nvSpPr>
        <p:spPr>
          <a:xfrm>
            <a:off x="560546" y="7246501"/>
            <a:ext cx="315278" cy="315278"/>
          </a:xfrm>
          <a:prstGeom prst="roundRect">
            <a:avLst>
              <a:gd name="adj" fmla="val 6668"/>
            </a:avLst>
          </a:prstGeom>
          <a:solidFill>
            <a:srgbClr val="F9F7F7"/>
          </a:solidFill>
          <a:ln/>
        </p:spPr>
      </p:sp>
      <p:sp>
        <p:nvSpPr>
          <p:cNvPr id="32" name="Text 30"/>
          <p:cNvSpPr/>
          <p:nvPr/>
        </p:nvSpPr>
        <p:spPr>
          <a:xfrm>
            <a:off x="613112" y="7272754"/>
            <a:ext cx="210145" cy="262771"/>
          </a:xfrm>
          <a:prstGeom prst="rect">
            <a:avLst/>
          </a:prstGeom>
          <a:noFill/>
          <a:ln/>
        </p:spPr>
        <p:txBody>
          <a:bodyPr wrap="none" lIns="0" tIns="0" rIns="0" bIns="0" rtlCol="0" anchor="t"/>
          <a:lstStyle/>
          <a:p>
            <a:pPr marL="0" indent="0" algn="ctr">
              <a:lnSpc>
                <a:spcPts val="1650"/>
              </a:lnSpc>
              <a:buNone/>
            </a:pPr>
            <a:r>
              <a:rPr lang="en-US" sz="1650" dirty="0">
                <a:solidFill>
                  <a:srgbClr val="504C49"/>
                </a:solidFill>
                <a:latin typeface="Platypi Medium" pitchFamily="34" charset="0"/>
                <a:ea typeface="Platypi Medium" pitchFamily="34" charset="-122"/>
                <a:cs typeface="Platypi Medium" pitchFamily="34" charset="-120"/>
              </a:rPr>
              <a:t>8</a:t>
            </a:r>
            <a:endParaRPr lang="en-US" sz="1650" dirty="0"/>
          </a:p>
        </p:txBody>
      </p:sp>
      <p:sp>
        <p:nvSpPr>
          <p:cNvPr id="33" name="Text 31"/>
          <p:cNvSpPr/>
          <p:nvPr/>
        </p:nvSpPr>
        <p:spPr>
          <a:xfrm>
            <a:off x="1015960" y="7272695"/>
            <a:ext cx="2102287" cy="262771"/>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Conclusion</a:t>
            </a:r>
            <a:endParaRPr lang="en-US" sz="1650" dirty="0"/>
          </a:p>
        </p:txBody>
      </p:sp>
      <p:sp>
        <p:nvSpPr>
          <p:cNvPr id="34" name="Text 32"/>
          <p:cNvSpPr/>
          <p:nvPr/>
        </p:nvSpPr>
        <p:spPr>
          <a:xfrm>
            <a:off x="1015960" y="7619524"/>
            <a:ext cx="13053893" cy="224195"/>
          </a:xfrm>
          <a:prstGeom prst="rect">
            <a:avLst/>
          </a:prstGeom>
          <a:noFill/>
          <a:ln/>
        </p:spPr>
        <p:txBody>
          <a:bodyPr wrap="none" lIns="0" tIns="0" rIns="0" bIns="0" rtlCol="0" anchor="t"/>
          <a:lstStyle/>
          <a:p>
            <a:pPr marL="0" indent="0" algn="l">
              <a:lnSpc>
                <a:spcPts val="1750"/>
              </a:lnSpc>
              <a:buNone/>
            </a:pPr>
            <a:r>
              <a:rPr lang="en-US" sz="1100" dirty="0">
                <a:solidFill>
                  <a:srgbClr val="504C49"/>
                </a:solidFill>
                <a:latin typeface="Source Serif Pro" pitchFamily="34" charset="0"/>
                <a:ea typeface="Source Serif Pro" pitchFamily="34" charset="-122"/>
                <a:cs typeface="Source Serif Pro" pitchFamily="34" charset="-120"/>
              </a:rPr>
              <a:t>Summarising the project's achievements, challenges, and potential for future enhancements.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7470" y="1109781"/>
            <a:ext cx="13195459" cy="1121093"/>
          </a:xfrm>
          <a:prstGeom prst="rect">
            <a:avLst/>
          </a:prstGeom>
          <a:noFill/>
          <a:ln/>
        </p:spPr>
        <p:txBody>
          <a:bodyPr wrap="square" lIns="0" tIns="0" rIns="0" bIns="0" rtlCol="0" anchor="t"/>
          <a:lstStyle/>
          <a:p>
            <a:pPr marL="0" indent="0" algn="l">
              <a:lnSpc>
                <a:spcPts val="4400"/>
              </a:lnSpc>
              <a:buNone/>
            </a:pPr>
            <a:r>
              <a:rPr lang="en-US" sz="3500" dirty="0">
                <a:solidFill>
                  <a:srgbClr val="201B18"/>
                </a:solidFill>
                <a:latin typeface="Platypi Medium" pitchFamily="34" charset="0"/>
                <a:ea typeface="Platypi Medium" pitchFamily="34" charset="-122"/>
                <a:cs typeface="Platypi Medium" pitchFamily="34" charset="-120"/>
              </a:rPr>
              <a:t>Introduction to Embedded Systems: </a:t>
            </a:r>
            <a:endParaRPr lang="en-US" sz="3500" dirty="0"/>
          </a:p>
        </p:txBody>
      </p:sp>
      <p:sp>
        <p:nvSpPr>
          <p:cNvPr id="3" name="Text 1"/>
          <p:cNvSpPr/>
          <p:nvPr/>
        </p:nvSpPr>
        <p:spPr>
          <a:xfrm>
            <a:off x="717471" y="2100858"/>
            <a:ext cx="7742158" cy="1148239"/>
          </a:xfrm>
          <a:prstGeom prst="rect">
            <a:avLst/>
          </a:prstGeom>
          <a:noFill/>
          <a:ln/>
        </p:spPr>
        <p:txBody>
          <a:bodyPr wrap="square" lIns="0" tIns="0" rIns="0" bIns="0" rtlCol="0" anchor="t"/>
          <a:lstStyle/>
          <a:p>
            <a:pPr marL="0" indent="0" algn="just">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Embedded systems are specialised computing systems designed to perform dedicated functions within a larger mechanical or electrical system. Unlike general-purpose computers, they are built for specific tasks, often with real-time constraints, ensuring operations are completed within defined timeframes.</a:t>
            </a:r>
            <a:endParaRPr lang="en-US" sz="1400" dirty="0"/>
          </a:p>
        </p:txBody>
      </p:sp>
      <p:sp>
        <p:nvSpPr>
          <p:cNvPr id="4" name="Text 2"/>
          <p:cNvSpPr/>
          <p:nvPr/>
        </p:nvSpPr>
        <p:spPr>
          <a:xfrm>
            <a:off x="717471" y="3410545"/>
            <a:ext cx="7742158" cy="861179"/>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Dedicated Functionality:</a:t>
            </a:r>
            <a:r>
              <a:rPr lang="en-US" sz="1400" dirty="0">
                <a:solidFill>
                  <a:srgbClr val="504C49"/>
                </a:solidFill>
                <a:latin typeface="Source Serif Pro" pitchFamily="34" charset="0"/>
                <a:ea typeface="Source Serif Pro" pitchFamily="34" charset="-122"/>
                <a:cs typeface="Source Serif Pro" pitchFamily="34" charset="-120"/>
              </a:rPr>
              <a:t> Each embedded system is tailored to execute a particular set of tasks, optimising performance and resource usage for that specific purpose. This contrasts with personal computers that handle a wide array of applications.</a:t>
            </a:r>
            <a:endParaRPr lang="en-US" sz="1400" dirty="0"/>
          </a:p>
        </p:txBody>
      </p:sp>
      <p:sp>
        <p:nvSpPr>
          <p:cNvPr id="5" name="Text 3"/>
          <p:cNvSpPr/>
          <p:nvPr/>
        </p:nvSpPr>
        <p:spPr>
          <a:xfrm>
            <a:off x="717471" y="4334470"/>
            <a:ext cx="7742158" cy="1148239"/>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Real-Time Operations:</a:t>
            </a:r>
            <a:r>
              <a:rPr lang="en-US" sz="1400" dirty="0">
                <a:solidFill>
                  <a:srgbClr val="504C49"/>
                </a:solidFill>
                <a:latin typeface="Source Serif Pro" pitchFamily="34" charset="0"/>
                <a:ea typeface="Source Serif Pro" pitchFamily="34" charset="-122"/>
                <a:cs typeface="Source Serif Pro" pitchFamily="34" charset="-120"/>
              </a:rPr>
              <a:t> Many embedded systems operate in real-time environments, meaning they must respond to inputs and produce outputs within strict time limits. This is critical in applications like automotive control systems or medical devices where delays can have significant consequences.</a:t>
            </a:r>
            <a:endParaRPr lang="en-US" sz="1400" dirty="0"/>
          </a:p>
        </p:txBody>
      </p:sp>
      <p:sp>
        <p:nvSpPr>
          <p:cNvPr id="6" name="Text 4"/>
          <p:cNvSpPr/>
          <p:nvPr/>
        </p:nvSpPr>
        <p:spPr>
          <a:xfrm>
            <a:off x="717471" y="5545455"/>
            <a:ext cx="7742158" cy="861179"/>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Ubiquitous Presence:</a:t>
            </a:r>
            <a:r>
              <a:rPr lang="en-US" sz="1400" dirty="0">
                <a:solidFill>
                  <a:srgbClr val="504C49"/>
                </a:solidFill>
                <a:latin typeface="Source Serif Pro" pitchFamily="34" charset="0"/>
                <a:ea typeface="Source Serif Pro" pitchFamily="34" charset="-122"/>
                <a:cs typeface="Source Serif Pro" pitchFamily="34" charset="-120"/>
              </a:rPr>
              <a:t> Embedded systems are pervasive in modern life, found in a vast range of devices from household appliances like washing machines and microwaves, to complex systems in vehicles, industrial machinery, and advanced medical equipment.</a:t>
            </a:r>
            <a:endParaRPr lang="en-US" sz="1400" dirty="0"/>
          </a:p>
        </p:txBody>
      </p:sp>
      <p:sp>
        <p:nvSpPr>
          <p:cNvPr id="7" name="Text 5"/>
          <p:cNvSpPr/>
          <p:nvPr/>
        </p:nvSpPr>
        <p:spPr>
          <a:xfrm>
            <a:off x="717471" y="6469380"/>
            <a:ext cx="7742158" cy="1148239"/>
          </a:xfrm>
          <a:prstGeom prst="rect">
            <a:avLst/>
          </a:prstGeom>
          <a:noFill/>
          <a:ln/>
        </p:spPr>
        <p:txBody>
          <a:bodyPr wrap="square" lIns="0" tIns="0" rIns="0" bIns="0" rtlCol="0" anchor="t"/>
          <a:lstStyle/>
          <a:p>
            <a:pPr marL="342900" indent="-342900" algn="just">
              <a:lnSpc>
                <a:spcPts val="2250"/>
              </a:lnSpc>
              <a:buSzPct val="100000"/>
              <a:buChar char="•"/>
            </a:pPr>
            <a:r>
              <a:rPr lang="en-US" sz="1400" b="1" dirty="0">
                <a:solidFill>
                  <a:srgbClr val="504C49"/>
                </a:solidFill>
                <a:latin typeface="Source Serif Pro" pitchFamily="34" charset="0"/>
                <a:ea typeface="Source Serif Pro" pitchFamily="34" charset="-122"/>
                <a:cs typeface="Source Serif Pro" pitchFamily="34" charset="-120"/>
              </a:rPr>
              <a:t>Enhanced Efficiency and Reliability:</a:t>
            </a:r>
            <a:r>
              <a:rPr lang="en-US" sz="1400" dirty="0">
                <a:solidFill>
                  <a:srgbClr val="504C49"/>
                </a:solidFill>
                <a:latin typeface="Source Serif Pro" pitchFamily="34" charset="0"/>
                <a:ea typeface="Source Serif Pro" pitchFamily="34" charset="-122"/>
                <a:cs typeface="Source Serif Pro" pitchFamily="34" charset="-120"/>
              </a:rPr>
              <a:t> By focusing on specific tasks, embedded systems can be highly optimised for power consumption, cost, and reliability. Their dedicated nature often leads to more robust and dependable performance compared to more flexible computing solutions.</a:t>
            </a:r>
            <a:endParaRPr lang="en-US" sz="1400" dirty="0"/>
          </a:p>
        </p:txBody>
      </p:sp>
      <p:pic>
        <p:nvPicPr>
          <p:cNvPr id="8" name="Image 0" descr="preencoded.png"/>
          <p:cNvPicPr>
            <a:picLocks noChangeAspect="1"/>
          </p:cNvPicPr>
          <p:nvPr/>
        </p:nvPicPr>
        <p:blipFill>
          <a:blip r:embed="rId3"/>
          <a:stretch>
            <a:fillRect/>
          </a:stretch>
        </p:blipFill>
        <p:spPr>
          <a:xfrm>
            <a:off x="8904923" y="2141220"/>
            <a:ext cx="5015508" cy="3005018"/>
          </a:xfrm>
          <a:prstGeom prst="rect">
            <a:avLst/>
          </a:prstGeom>
        </p:spPr>
      </p:pic>
      <p:sp>
        <p:nvSpPr>
          <p:cNvPr id="9" name="Text 6"/>
          <p:cNvSpPr/>
          <p:nvPr/>
        </p:nvSpPr>
        <p:spPr>
          <a:xfrm>
            <a:off x="8904923" y="5348049"/>
            <a:ext cx="5015508" cy="1148239"/>
          </a:xfrm>
          <a:prstGeom prst="rect">
            <a:avLst/>
          </a:prstGeom>
          <a:noFill/>
          <a:ln/>
        </p:spPr>
        <p:txBody>
          <a:bodyPr wrap="square" lIns="0" tIns="0" rIns="0" bIns="0" rtlCol="0" anchor="t"/>
          <a:lstStyle/>
          <a:p>
            <a:pPr marL="0" indent="0" algn="just">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integration of embedded systems has revolutionised various industries by enhancing the functionality, reliability, and efficiency of countless products, making them an indispensable part of our technological landscape.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2820" y="450533"/>
            <a:ext cx="12182118" cy="509945"/>
          </a:xfrm>
          <a:prstGeom prst="rect">
            <a:avLst/>
          </a:prstGeom>
          <a:noFill/>
          <a:ln/>
        </p:spPr>
        <p:txBody>
          <a:bodyPr wrap="none" lIns="0" tIns="0" rIns="0" bIns="0" rtlCol="0" anchor="t"/>
          <a:lstStyle/>
          <a:p>
            <a:pPr marL="0" indent="0" algn="l">
              <a:lnSpc>
                <a:spcPts val="4000"/>
              </a:lnSpc>
              <a:buNone/>
            </a:pPr>
            <a:r>
              <a:rPr lang="en-US" sz="3200" dirty="0">
                <a:solidFill>
                  <a:srgbClr val="201B18"/>
                </a:solidFill>
                <a:latin typeface="Platypi Medium" pitchFamily="34" charset="0"/>
                <a:ea typeface="Platypi Medium" pitchFamily="34" charset="-122"/>
                <a:cs typeface="Platypi Medium" pitchFamily="34" charset="-120"/>
              </a:rPr>
              <a:t>Embedded C Programming: Bridging Software and Hardware</a:t>
            </a:r>
            <a:endParaRPr lang="en-US" sz="3200" dirty="0"/>
          </a:p>
        </p:txBody>
      </p:sp>
      <p:pic>
        <p:nvPicPr>
          <p:cNvPr id="3" name="Image 0" descr="preencoded.png"/>
          <p:cNvPicPr>
            <a:picLocks noChangeAspect="1"/>
          </p:cNvPicPr>
          <p:nvPr/>
        </p:nvPicPr>
        <p:blipFill>
          <a:blip r:embed="rId3"/>
          <a:stretch>
            <a:fillRect/>
          </a:stretch>
        </p:blipFill>
        <p:spPr>
          <a:xfrm>
            <a:off x="652820" y="1286828"/>
            <a:ext cx="408027" cy="408027"/>
          </a:xfrm>
          <a:prstGeom prst="rect">
            <a:avLst/>
          </a:prstGeom>
        </p:spPr>
      </p:pic>
      <p:sp>
        <p:nvSpPr>
          <p:cNvPr id="4" name="Text 1"/>
          <p:cNvSpPr/>
          <p:nvPr/>
        </p:nvSpPr>
        <p:spPr>
          <a:xfrm>
            <a:off x="1264801" y="1383744"/>
            <a:ext cx="2202775" cy="2550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Lightweight C Variant</a:t>
            </a:r>
            <a:endParaRPr lang="en-US" sz="1600" dirty="0"/>
          </a:p>
        </p:txBody>
      </p:sp>
      <p:sp>
        <p:nvSpPr>
          <p:cNvPr id="5" name="Text 2"/>
          <p:cNvSpPr/>
          <p:nvPr/>
        </p:nvSpPr>
        <p:spPr>
          <a:xfrm>
            <a:off x="1264801" y="1736646"/>
            <a:ext cx="12712779" cy="522208"/>
          </a:xfrm>
          <a:prstGeom prst="rect">
            <a:avLst/>
          </a:prstGeom>
          <a:noFill/>
          <a:ln/>
        </p:spPr>
        <p:txBody>
          <a:bodyPr wrap="square" lIns="0" tIns="0" rIns="0" bIns="0" rtlCol="0" anchor="t"/>
          <a:lstStyle/>
          <a:p>
            <a:pPr marL="0" indent="0" algn="l">
              <a:lnSpc>
                <a:spcPts val="2050"/>
              </a:lnSpc>
              <a:buNone/>
            </a:pPr>
            <a:r>
              <a:rPr lang="en-US" sz="1250" dirty="0">
                <a:solidFill>
                  <a:srgbClr val="504C49"/>
                </a:solidFill>
                <a:latin typeface="Source Serif Pro" pitchFamily="34" charset="0"/>
                <a:ea typeface="Source Serif Pro" pitchFamily="34" charset="-122"/>
                <a:cs typeface="Source Serif Pro" pitchFamily="34" charset="-120"/>
              </a:rPr>
              <a:t>Embedded C is a subset of the C language, specifically designed for microcontroller programming. It is optimised for resource-constrained environments, making it ideal for systems with limited memory and processing power.</a:t>
            </a:r>
            <a:endParaRPr lang="en-US" sz="1250" dirty="0"/>
          </a:p>
        </p:txBody>
      </p:sp>
      <p:pic>
        <p:nvPicPr>
          <p:cNvPr id="6" name="Image 1" descr="preencoded.png"/>
          <p:cNvPicPr>
            <a:picLocks noChangeAspect="1"/>
          </p:cNvPicPr>
          <p:nvPr/>
        </p:nvPicPr>
        <p:blipFill>
          <a:blip r:embed="rId4"/>
          <a:stretch>
            <a:fillRect/>
          </a:stretch>
        </p:blipFill>
        <p:spPr>
          <a:xfrm>
            <a:off x="652820" y="2666881"/>
            <a:ext cx="408027" cy="408027"/>
          </a:xfrm>
          <a:prstGeom prst="rect">
            <a:avLst/>
          </a:prstGeom>
        </p:spPr>
      </p:pic>
      <p:sp>
        <p:nvSpPr>
          <p:cNvPr id="7" name="Text 3"/>
          <p:cNvSpPr/>
          <p:nvPr/>
        </p:nvSpPr>
        <p:spPr>
          <a:xfrm>
            <a:off x="1264801" y="2763798"/>
            <a:ext cx="2220278" cy="2550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Direct Register Access</a:t>
            </a:r>
            <a:endParaRPr lang="en-US" sz="1600" dirty="0"/>
          </a:p>
        </p:txBody>
      </p:sp>
      <p:sp>
        <p:nvSpPr>
          <p:cNvPr id="8" name="Text 4"/>
          <p:cNvSpPr/>
          <p:nvPr/>
        </p:nvSpPr>
        <p:spPr>
          <a:xfrm>
            <a:off x="1264801" y="3116699"/>
            <a:ext cx="12712779" cy="522208"/>
          </a:xfrm>
          <a:prstGeom prst="rect">
            <a:avLst/>
          </a:prstGeom>
          <a:noFill/>
          <a:ln/>
        </p:spPr>
        <p:txBody>
          <a:bodyPr wrap="square" lIns="0" tIns="0" rIns="0" bIns="0" rtlCol="0" anchor="t"/>
          <a:lstStyle/>
          <a:p>
            <a:pPr marL="0" indent="0" algn="l">
              <a:lnSpc>
                <a:spcPts val="2050"/>
              </a:lnSpc>
              <a:buNone/>
            </a:pPr>
            <a:r>
              <a:rPr lang="en-US" sz="1250" dirty="0">
                <a:solidFill>
                  <a:srgbClr val="504C49"/>
                </a:solidFill>
                <a:latin typeface="Source Serif Pro" pitchFamily="34" charset="0"/>
                <a:ea typeface="Source Serif Pro" pitchFamily="34" charset="-122"/>
                <a:cs typeface="Source Serif Pro" pitchFamily="34" charset="-120"/>
              </a:rPr>
              <a:t>A key feature of Embedded C is its ability to directly access hardware registers. This allows programmers to manipulate peripheral components and control the microcontroller's behaviour at a very low level.</a:t>
            </a:r>
            <a:endParaRPr lang="en-US" sz="1250" dirty="0"/>
          </a:p>
        </p:txBody>
      </p:sp>
      <p:pic>
        <p:nvPicPr>
          <p:cNvPr id="9" name="Image 2" descr="preencoded.png"/>
          <p:cNvPicPr>
            <a:picLocks noChangeAspect="1"/>
          </p:cNvPicPr>
          <p:nvPr/>
        </p:nvPicPr>
        <p:blipFill>
          <a:blip r:embed="rId5"/>
          <a:stretch>
            <a:fillRect/>
          </a:stretch>
        </p:blipFill>
        <p:spPr>
          <a:xfrm>
            <a:off x="652820" y="4046934"/>
            <a:ext cx="408027" cy="408027"/>
          </a:xfrm>
          <a:prstGeom prst="rect">
            <a:avLst/>
          </a:prstGeom>
        </p:spPr>
      </p:pic>
      <p:sp>
        <p:nvSpPr>
          <p:cNvPr id="10" name="Text 5"/>
          <p:cNvSpPr/>
          <p:nvPr/>
        </p:nvSpPr>
        <p:spPr>
          <a:xfrm>
            <a:off x="1264801" y="4143851"/>
            <a:ext cx="2423279" cy="2550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Fixed-Width Data Types</a:t>
            </a:r>
            <a:endParaRPr lang="en-US" sz="1600" dirty="0"/>
          </a:p>
        </p:txBody>
      </p:sp>
      <p:sp>
        <p:nvSpPr>
          <p:cNvPr id="11" name="Text 6"/>
          <p:cNvSpPr/>
          <p:nvPr/>
        </p:nvSpPr>
        <p:spPr>
          <a:xfrm>
            <a:off x="1264801" y="4496753"/>
            <a:ext cx="12712779" cy="522208"/>
          </a:xfrm>
          <a:prstGeom prst="rect">
            <a:avLst/>
          </a:prstGeom>
          <a:noFill/>
          <a:ln/>
        </p:spPr>
        <p:txBody>
          <a:bodyPr wrap="square" lIns="0" tIns="0" rIns="0" bIns="0" rtlCol="0" anchor="t"/>
          <a:lstStyle/>
          <a:p>
            <a:pPr marL="0" indent="0" algn="l">
              <a:lnSpc>
                <a:spcPts val="2050"/>
              </a:lnSpc>
              <a:buNone/>
            </a:pPr>
            <a:r>
              <a:rPr lang="en-US" sz="1250" dirty="0">
                <a:solidFill>
                  <a:srgbClr val="504C49"/>
                </a:solidFill>
                <a:latin typeface="Source Serif Pro" pitchFamily="34" charset="0"/>
                <a:ea typeface="Source Serif Pro" pitchFamily="34" charset="-122"/>
                <a:cs typeface="Source Serif Pro" pitchFamily="34" charset="-120"/>
              </a:rPr>
              <a:t>To ensure predictable behaviour and efficient memory usage, Embedded C often uses fixed-width data types (e.g., int8_t, uint16_t). This helps in managing memory precisely on embedded devices.</a:t>
            </a:r>
            <a:endParaRPr lang="en-US" sz="1250" dirty="0"/>
          </a:p>
        </p:txBody>
      </p:sp>
      <p:pic>
        <p:nvPicPr>
          <p:cNvPr id="12" name="Image 3" descr="preencoded.png"/>
          <p:cNvPicPr>
            <a:picLocks noChangeAspect="1"/>
          </p:cNvPicPr>
          <p:nvPr/>
        </p:nvPicPr>
        <p:blipFill>
          <a:blip r:embed="rId6"/>
          <a:stretch>
            <a:fillRect/>
          </a:stretch>
        </p:blipFill>
        <p:spPr>
          <a:xfrm>
            <a:off x="652820" y="5426988"/>
            <a:ext cx="408027" cy="408027"/>
          </a:xfrm>
          <a:prstGeom prst="rect">
            <a:avLst/>
          </a:prstGeom>
        </p:spPr>
      </p:pic>
      <p:sp>
        <p:nvSpPr>
          <p:cNvPr id="13" name="Text 7"/>
          <p:cNvSpPr/>
          <p:nvPr/>
        </p:nvSpPr>
        <p:spPr>
          <a:xfrm>
            <a:off x="1264801" y="5523905"/>
            <a:ext cx="2541270" cy="2550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No Standard I/O Libraries</a:t>
            </a:r>
            <a:endParaRPr lang="en-US" sz="1600" dirty="0"/>
          </a:p>
        </p:txBody>
      </p:sp>
      <p:sp>
        <p:nvSpPr>
          <p:cNvPr id="14" name="Text 8"/>
          <p:cNvSpPr/>
          <p:nvPr/>
        </p:nvSpPr>
        <p:spPr>
          <a:xfrm>
            <a:off x="1264801" y="5876806"/>
            <a:ext cx="12712779" cy="522208"/>
          </a:xfrm>
          <a:prstGeom prst="rect">
            <a:avLst/>
          </a:prstGeom>
          <a:noFill/>
          <a:ln/>
        </p:spPr>
        <p:txBody>
          <a:bodyPr wrap="square" lIns="0" tIns="0" rIns="0" bIns="0" rtlCol="0" anchor="t"/>
          <a:lstStyle/>
          <a:p>
            <a:pPr marL="0" indent="0" algn="l">
              <a:lnSpc>
                <a:spcPts val="2050"/>
              </a:lnSpc>
              <a:buNone/>
            </a:pPr>
            <a:r>
              <a:rPr lang="en-US" sz="1250" dirty="0">
                <a:solidFill>
                  <a:srgbClr val="504C49"/>
                </a:solidFill>
                <a:latin typeface="Source Serif Pro" pitchFamily="34" charset="0"/>
                <a:ea typeface="Source Serif Pro" pitchFamily="34" charset="-122"/>
                <a:cs typeface="Source Serif Pro" pitchFamily="34" charset="-120"/>
              </a:rPr>
              <a:t>Unlike standard C, Embedded C typically lacks standard input/output libraries (like stdio.h) as it interacts directly with hardware. I/O operations are handled through custom drivers and register manipulation.</a:t>
            </a:r>
            <a:endParaRPr lang="en-US" sz="1250" dirty="0"/>
          </a:p>
        </p:txBody>
      </p:sp>
      <p:pic>
        <p:nvPicPr>
          <p:cNvPr id="15" name="Image 4" descr="preencoded.png"/>
          <p:cNvPicPr>
            <a:picLocks noChangeAspect="1"/>
          </p:cNvPicPr>
          <p:nvPr/>
        </p:nvPicPr>
        <p:blipFill>
          <a:blip r:embed="rId7"/>
          <a:stretch>
            <a:fillRect/>
          </a:stretch>
        </p:blipFill>
        <p:spPr>
          <a:xfrm>
            <a:off x="652820" y="6807041"/>
            <a:ext cx="408027" cy="408027"/>
          </a:xfrm>
          <a:prstGeom prst="rect">
            <a:avLst/>
          </a:prstGeom>
        </p:spPr>
      </p:pic>
      <p:sp>
        <p:nvSpPr>
          <p:cNvPr id="16" name="Text 9"/>
          <p:cNvSpPr/>
          <p:nvPr/>
        </p:nvSpPr>
        <p:spPr>
          <a:xfrm>
            <a:off x="1264801" y="6903958"/>
            <a:ext cx="3290411" cy="255032"/>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Crucial for Real-Time Operations</a:t>
            </a:r>
            <a:endParaRPr lang="en-US" sz="1600" dirty="0"/>
          </a:p>
        </p:txBody>
      </p:sp>
      <p:sp>
        <p:nvSpPr>
          <p:cNvPr id="17" name="Text 10"/>
          <p:cNvSpPr/>
          <p:nvPr/>
        </p:nvSpPr>
        <p:spPr>
          <a:xfrm>
            <a:off x="1264801" y="7256859"/>
            <a:ext cx="12712779" cy="522208"/>
          </a:xfrm>
          <a:prstGeom prst="rect">
            <a:avLst/>
          </a:prstGeom>
          <a:noFill/>
          <a:ln/>
        </p:spPr>
        <p:txBody>
          <a:bodyPr wrap="square" lIns="0" tIns="0" rIns="0" bIns="0" rtlCol="0" anchor="t"/>
          <a:lstStyle/>
          <a:p>
            <a:pPr marL="0" indent="0" algn="l">
              <a:lnSpc>
                <a:spcPts val="2050"/>
              </a:lnSpc>
              <a:buNone/>
            </a:pPr>
            <a:r>
              <a:rPr lang="en-US" sz="1250" dirty="0">
                <a:solidFill>
                  <a:srgbClr val="504C49"/>
                </a:solidFill>
                <a:latin typeface="Source Serif Pro" pitchFamily="34" charset="0"/>
                <a:ea typeface="Source Serif Pro" pitchFamily="34" charset="-122"/>
                <a:cs typeface="Source Serif Pro" pitchFamily="34" charset="-120"/>
              </a:rPr>
              <a:t>The direct hardware control and efficiency of Embedded C make it indispensable for real-time embedded operations, where precise timing and immediate responses are critical for system functionality.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1158" y="859512"/>
            <a:ext cx="11859935" cy="539948"/>
          </a:xfrm>
          <a:prstGeom prst="rect">
            <a:avLst/>
          </a:prstGeom>
          <a:noFill/>
          <a:ln/>
        </p:spPr>
        <p:txBody>
          <a:bodyPr wrap="none" lIns="0" tIns="0" rIns="0" bIns="0" rtlCol="0" anchor="t"/>
          <a:lstStyle/>
          <a:p>
            <a:pPr marL="0" indent="0" algn="l">
              <a:lnSpc>
                <a:spcPts val="4250"/>
              </a:lnSpc>
              <a:buNone/>
            </a:pPr>
            <a:r>
              <a:rPr lang="en-US" sz="3400" dirty="0">
                <a:solidFill>
                  <a:srgbClr val="201B18"/>
                </a:solidFill>
                <a:latin typeface="Platypi Medium" pitchFamily="34" charset="0"/>
                <a:ea typeface="Platypi Medium" pitchFamily="34" charset="-122"/>
                <a:cs typeface="Platypi Medium" pitchFamily="34" charset="-120"/>
              </a:rPr>
              <a:t>PIC16F877A Microcontroller: The Heart of the Simulator</a:t>
            </a:r>
            <a:endParaRPr lang="en-US" sz="3400" dirty="0"/>
          </a:p>
        </p:txBody>
      </p:sp>
      <p:sp>
        <p:nvSpPr>
          <p:cNvPr id="4" name="Text 1"/>
          <p:cNvSpPr/>
          <p:nvPr/>
        </p:nvSpPr>
        <p:spPr>
          <a:xfrm>
            <a:off x="691158" y="5988368"/>
            <a:ext cx="5046345" cy="1381720"/>
          </a:xfrm>
          <a:prstGeom prst="rect">
            <a:avLst/>
          </a:prstGeom>
          <a:noFill/>
          <a:ln/>
        </p:spPr>
        <p:txBody>
          <a:bodyPr wrap="square" lIns="0" tIns="0" rIns="0" bIns="0" rtlCol="0" anchor="t"/>
          <a:lstStyle/>
          <a:p>
            <a:pPr marL="0" indent="0" algn="just">
              <a:lnSpc>
                <a:spcPts val="2150"/>
              </a:lnSpc>
              <a:buNone/>
            </a:pPr>
            <a:r>
              <a:rPr lang="en-US" sz="1350" dirty="0">
                <a:solidFill>
                  <a:srgbClr val="504C49"/>
                </a:solidFill>
                <a:latin typeface="Source Serif Pro" pitchFamily="34" charset="0"/>
                <a:ea typeface="Source Serif Pro" pitchFamily="34" charset="-122"/>
                <a:cs typeface="Source Serif Pro" pitchFamily="34" charset="-120"/>
              </a:rPr>
              <a:t>The PIC16F877A is a popular 8-bit microcontroller from Microchip Technology, widely used in various embedded applications due to its versatility and robust feature set. It serves as the central processing unit for our washing machine simulator, orchestrating all operations.</a:t>
            </a:r>
            <a:endParaRPr lang="en-US" sz="1350" dirty="0"/>
          </a:p>
        </p:txBody>
      </p:sp>
      <p:sp>
        <p:nvSpPr>
          <p:cNvPr id="5" name="Text 2"/>
          <p:cNvSpPr/>
          <p:nvPr/>
        </p:nvSpPr>
        <p:spPr>
          <a:xfrm>
            <a:off x="6166604" y="1814155"/>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8-bit MCU with 40 Pins:</a:t>
            </a:r>
            <a:r>
              <a:rPr lang="en-US" sz="1350" dirty="0">
                <a:solidFill>
                  <a:srgbClr val="504C49"/>
                </a:solidFill>
                <a:latin typeface="Source Serif Pro" pitchFamily="34" charset="0"/>
                <a:ea typeface="Source Serif Pro" pitchFamily="34" charset="-122"/>
                <a:cs typeface="Source Serif Pro" pitchFamily="34" charset="-120"/>
              </a:rPr>
              <a:t> This microcontroller operates on an 8-bit architecture, providing a good balance of processing power and simplicity for embedded tasks. Its 40 pins offer ample input/output (I/O) capabilities for connecting various peripherals.</a:t>
            </a:r>
            <a:endParaRPr lang="en-US" sz="1350" dirty="0"/>
          </a:p>
        </p:txBody>
      </p:sp>
      <p:sp>
        <p:nvSpPr>
          <p:cNvPr id="6" name="Text 3"/>
          <p:cNvSpPr/>
          <p:nvPr/>
        </p:nvSpPr>
        <p:spPr>
          <a:xfrm>
            <a:off x="6166604" y="2703552"/>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14.3 KB Flash Program Memory:</a:t>
            </a:r>
            <a:r>
              <a:rPr lang="en-US" sz="1350" dirty="0">
                <a:solidFill>
                  <a:srgbClr val="504C49"/>
                </a:solidFill>
                <a:latin typeface="Source Serif Pro" pitchFamily="34" charset="0"/>
                <a:ea typeface="Source Serif Pro" pitchFamily="34" charset="-122"/>
                <a:cs typeface="Source Serif Pro" pitchFamily="34" charset="-120"/>
              </a:rPr>
              <a:t> The substantial Flash memory allows for the storage of complex program code, enabling the implementation of detailed washing machine logic and user interface routines.</a:t>
            </a:r>
            <a:endParaRPr lang="en-US" sz="1350" dirty="0"/>
          </a:p>
        </p:txBody>
      </p:sp>
      <p:sp>
        <p:nvSpPr>
          <p:cNvPr id="7" name="Text 4"/>
          <p:cNvSpPr/>
          <p:nvPr/>
        </p:nvSpPr>
        <p:spPr>
          <a:xfrm>
            <a:off x="6166604" y="3592949"/>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5 MIPS CPU Speed:</a:t>
            </a:r>
            <a:r>
              <a:rPr lang="en-US" sz="1350" dirty="0">
                <a:solidFill>
                  <a:srgbClr val="504C49"/>
                </a:solidFill>
                <a:latin typeface="Source Serif Pro" pitchFamily="34" charset="0"/>
                <a:ea typeface="Source Serif Pro" pitchFamily="34" charset="-122"/>
                <a:cs typeface="Source Serif Pro" pitchFamily="34" charset="-120"/>
              </a:rPr>
              <a:t> With a processing speed of 5 Million Instructions Per Second (MIPS), the PIC16F877A can execute commands rapidly, ensuring smooth and responsive operation of the simulator.</a:t>
            </a:r>
            <a:endParaRPr lang="en-US" sz="1350" dirty="0"/>
          </a:p>
        </p:txBody>
      </p:sp>
      <p:sp>
        <p:nvSpPr>
          <p:cNvPr id="8" name="Text 5"/>
          <p:cNvSpPr/>
          <p:nvPr/>
        </p:nvSpPr>
        <p:spPr>
          <a:xfrm>
            <a:off x="6166604" y="4482346"/>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368B RAM and 256B EEPROM:</a:t>
            </a:r>
            <a:r>
              <a:rPr lang="en-US" sz="1350" dirty="0">
                <a:solidFill>
                  <a:srgbClr val="504C49"/>
                </a:solidFill>
                <a:latin typeface="Source Serif Pro" pitchFamily="34" charset="0"/>
                <a:ea typeface="Source Serif Pro" pitchFamily="34" charset="-122"/>
                <a:cs typeface="Source Serif Pro" pitchFamily="34" charset="-120"/>
              </a:rPr>
              <a:t> The Random Access Memory (RAM) is used for temporary data storage during program execution, while the Electrically Erasable Programmable Read-Only Memory (EEPROM) provides non-volatile storage for configuration settings or user preferences.</a:t>
            </a:r>
            <a:endParaRPr lang="en-US" sz="1350" dirty="0"/>
          </a:p>
        </p:txBody>
      </p:sp>
      <p:sp>
        <p:nvSpPr>
          <p:cNvPr id="9" name="Text 6"/>
          <p:cNvSpPr/>
          <p:nvPr/>
        </p:nvSpPr>
        <p:spPr>
          <a:xfrm>
            <a:off x="6166604" y="5371743"/>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Integrated Peripherals:</a:t>
            </a:r>
            <a:r>
              <a:rPr lang="en-US" sz="1350" dirty="0">
                <a:solidFill>
                  <a:srgbClr val="504C49"/>
                </a:solidFill>
                <a:latin typeface="Source Serif Pro" pitchFamily="34" charset="0"/>
                <a:ea typeface="Source Serif Pro" pitchFamily="34" charset="-122"/>
                <a:cs typeface="Source Serif Pro" pitchFamily="34" charset="-120"/>
              </a:rPr>
              <a:t> It includes built-in timers (TMR0, TMR1, TMR2) for precise timing control, an Analog-to-Digital Converter (ADC) for reading analogue sensor inputs, and a Universal Synchronous Asynchronous Receiver Transmitter (USART) for serial communication.</a:t>
            </a:r>
            <a:endParaRPr lang="en-US" sz="1350" dirty="0"/>
          </a:p>
        </p:txBody>
      </p:sp>
      <p:sp>
        <p:nvSpPr>
          <p:cNvPr id="10" name="Text 7"/>
          <p:cNvSpPr/>
          <p:nvPr/>
        </p:nvSpPr>
        <p:spPr>
          <a:xfrm>
            <a:off x="6166604" y="6261140"/>
            <a:ext cx="7780258" cy="829032"/>
          </a:xfrm>
          <a:prstGeom prst="rect">
            <a:avLst/>
          </a:prstGeom>
          <a:noFill/>
          <a:ln/>
        </p:spPr>
        <p:txBody>
          <a:bodyPr wrap="square" lIns="0" tIns="0" rIns="0" bIns="0" rtlCol="0" anchor="t"/>
          <a:lstStyle/>
          <a:p>
            <a:pPr marL="342900" indent="-342900" algn="just">
              <a:lnSpc>
                <a:spcPts val="2150"/>
              </a:lnSpc>
              <a:buSzPct val="100000"/>
              <a:buChar char="•"/>
            </a:pPr>
            <a:r>
              <a:rPr lang="en-US" sz="1350" b="1" dirty="0">
                <a:solidFill>
                  <a:srgbClr val="504C49"/>
                </a:solidFill>
                <a:latin typeface="Source Serif Pro" pitchFamily="34" charset="0"/>
                <a:ea typeface="Source Serif Pro" pitchFamily="34" charset="-122"/>
                <a:cs typeface="Source Serif Pro" pitchFamily="34" charset="-120"/>
              </a:rPr>
              <a:t>Ideal for Embedded Simulations:</a:t>
            </a:r>
            <a:r>
              <a:rPr lang="en-US" sz="1350" dirty="0">
                <a:solidFill>
                  <a:srgbClr val="504C49"/>
                </a:solidFill>
                <a:latin typeface="Source Serif Pro" pitchFamily="34" charset="0"/>
                <a:ea typeface="Source Serif Pro" pitchFamily="34" charset="-122"/>
                <a:cs typeface="Source Serif Pro" pitchFamily="34" charset="-120"/>
              </a:rPr>
              <a:t> Its comprehensive set of features, combined with its ease of use and widespread community support, makes the PIC16F877A an excellent choice for educational projects and embedded simulations like our washing machine model.</a:t>
            </a:r>
            <a:endParaRPr lang="en-US" sz="1350" dirty="0"/>
          </a:p>
        </p:txBody>
      </p:sp>
      <p:pic>
        <p:nvPicPr>
          <p:cNvPr id="2050" name="Picture 2" descr="PIC16F877A | Microchip Technology">
            <a:extLst>
              <a:ext uri="{FF2B5EF4-FFF2-40B4-BE49-F238E27FC236}">
                <a16:creationId xmlns:a16="http://schemas.microsoft.com/office/drawing/2014/main" id="{E90BF6E3-0653-B30A-7338-5777C9769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7949">
            <a:off x="691158" y="2599160"/>
            <a:ext cx="4924958" cy="2198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0448" y="888563"/>
            <a:ext cx="12800767" cy="570667"/>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PIC16F877A Architecture Overview</a:t>
            </a:r>
            <a:endParaRPr lang="en-US" sz="3550" dirty="0"/>
          </a:p>
        </p:txBody>
      </p:sp>
      <p:sp>
        <p:nvSpPr>
          <p:cNvPr id="3" name="Text 1"/>
          <p:cNvSpPr/>
          <p:nvPr/>
        </p:nvSpPr>
        <p:spPr>
          <a:xfrm>
            <a:off x="730448" y="1824395"/>
            <a:ext cx="4097536" cy="570548"/>
          </a:xfrm>
          <a:prstGeom prst="rect">
            <a:avLst/>
          </a:prstGeom>
          <a:noFill/>
          <a:ln/>
        </p:spPr>
        <p:txBody>
          <a:bodyPr wrap="square" lIns="0" tIns="0" rIns="0" bIns="0" rtlCol="0" anchor="t"/>
          <a:lstStyle/>
          <a:p>
            <a:pPr marL="0" indent="0" algn="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GPIO (General Purpose Input/Output)</a:t>
            </a:r>
            <a:endParaRPr lang="en-US" sz="1750" dirty="0"/>
          </a:p>
        </p:txBody>
      </p:sp>
      <p:sp>
        <p:nvSpPr>
          <p:cNvPr id="4" name="Text 2"/>
          <p:cNvSpPr/>
          <p:nvPr/>
        </p:nvSpPr>
        <p:spPr>
          <a:xfrm>
            <a:off x="730448" y="2504480"/>
            <a:ext cx="4097536" cy="1168718"/>
          </a:xfrm>
          <a:prstGeom prst="rect">
            <a:avLst/>
          </a:prstGeom>
          <a:noFill/>
          <a:ln/>
        </p:spPr>
        <p:txBody>
          <a:bodyPr wrap="square" lIns="0" tIns="0" rIns="0" bIns="0" rtlCol="0" anchor="t"/>
          <a:lstStyle/>
          <a:p>
            <a:pPr marL="0" indent="0" algn="r">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These pins are configurable as either inputs or outputs, allowing the microcontroller to interact with external devices like LEDs, keypads, and switches.</a:t>
            </a:r>
            <a:endParaRPr lang="en-US" sz="1400" dirty="0"/>
          </a:p>
        </p:txBody>
      </p:sp>
      <p:pic>
        <p:nvPicPr>
          <p:cNvPr id="5" name="Image 0" descr="preencoded.png"/>
          <p:cNvPicPr>
            <a:picLocks noChangeAspect="1"/>
          </p:cNvPicPr>
          <p:nvPr/>
        </p:nvPicPr>
        <p:blipFill>
          <a:blip r:embed="rId3"/>
          <a:stretch>
            <a:fillRect/>
          </a:stretch>
        </p:blipFill>
        <p:spPr>
          <a:xfrm>
            <a:off x="5010507" y="2278023"/>
            <a:ext cx="4609267" cy="4609267"/>
          </a:xfrm>
          <a:prstGeom prst="rect">
            <a:avLst/>
          </a:prstGeom>
        </p:spPr>
      </p:pic>
      <p:pic>
        <p:nvPicPr>
          <p:cNvPr id="6" name="Image 1" descr="preencoded.png"/>
          <p:cNvPicPr>
            <a:picLocks noChangeAspect="1"/>
          </p:cNvPicPr>
          <p:nvPr/>
        </p:nvPicPr>
        <p:blipFill>
          <a:blip r:embed="rId4"/>
          <a:stretch>
            <a:fillRect/>
          </a:stretch>
        </p:blipFill>
        <p:spPr>
          <a:xfrm>
            <a:off x="6371749" y="3014782"/>
            <a:ext cx="273248" cy="341471"/>
          </a:xfrm>
          <a:prstGeom prst="rect">
            <a:avLst/>
          </a:prstGeom>
        </p:spPr>
      </p:pic>
      <p:sp>
        <p:nvSpPr>
          <p:cNvPr id="7" name="Text 3"/>
          <p:cNvSpPr/>
          <p:nvPr/>
        </p:nvSpPr>
        <p:spPr>
          <a:xfrm>
            <a:off x="9802297" y="1967032"/>
            <a:ext cx="3209687" cy="285274"/>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Timers (TMR0, TMR1, TMR2)</a:t>
            </a:r>
            <a:endParaRPr lang="en-US" sz="1750" dirty="0"/>
          </a:p>
        </p:txBody>
      </p:sp>
      <p:sp>
        <p:nvSpPr>
          <p:cNvPr id="8" name="Text 4"/>
          <p:cNvSpPr/>
          <p:nvPr/>
        </p:nvSpPr>
        <p:spPr>
          <a:xfrm>
            <a:off x="9802297" y="2361843"/>
            <a:ext cx="4097655" cy="1168718"/>
          </a:xfrm>
          <a:prstGeom prst="rect">
            <a:avLst/>
          </a:prstGeom>
          <a:noFill/>
          <a:ln/>
        </p:spPr>
        <p:txBody>
          <a:bodyPr wrap="square" lIns="0" tIns="0" rIns="0" bIns="0" rtlCol="0" anchor="t"/>
          <a:lstStyle/>
          <a:p>
            <a:pPr marL="0" indent="0" algn="just">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The PIC16F877A features multiple timers crucial for generating delays, counting events, and managing time-sensitive operations within the washing machine cycle.</a:t>
            </a:r>
            <a:endParaRPr lang="en-US" sz="1400" dirty="0"/>
          </a:p>
        </p:txBody>
      </p:sp>
      <p:pic>
        <p:nvPicPr>
          <p:cNvPr id="9" name="Image 2" descr="preencoded.png"/>
          <p:cNvPicPr>
            <a:picLocks noChangeAspect="1"/>
          </p:cNvPicPr>
          <p:nvPr/>
        </p:nvPicPr>
        <p:blipFill>
          <a:blip r:embed="rId5"/>
          <a:stretch>
            <a:fillRect/>
          </a:stretch>
        </p:blipFill>
        <p:spPr>
          <a:xfrm>
            <a:off x="5010507" y="2278023"/>
            <a:ext cx="4609267" cy="4609267"/>
          </a:xfrm>
          <a:prstGeom prst="rect">
            <a:avLst/>
          </a:prstGeom>
        </p:spPr>
      </p:pic>
      <p:pic>
        <p:nvPicPr>
          <p:cNvPr id="10" name="Image 3" descr="preencoded.png"/>
          <p:cNvPicPr>
            <a:picLocks noChangeAspect="1"/>
          </p:cNvPicPr>
          <p:nvPr/>
        </p:nvPicPr>
        <p:blipFill>
          <a:blip r:embed="rId6"/>
          <a:stretch>
            <a:fillRect/>
          </a:stretch>
        </p:blipFill>
        <p:spPr>
          <a:xfrm>
            <a:off x="7985046" y="3014782"/>
            <a:ext cx="273248" cy="341471"/>
          </a:xfrm>
          <a:prstGeom prst="rect">
            <a:avLst/>
          </a:prstGeom>
        </p:spPr>
      </p:pic>
      <p:sp>
        <p:nvSpPr>
          <p:cNvPr id="11" name="Text 5"/>
          <p:cNvSpPr/>
          <p:nvPr/>
        </p:nvSpPr>
        <p:spPr>
          <a:xfrm>
            <a:off x="9984938" y="3947041"/>
            <a:ext cx="3801308" cy="285274"/>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ADC (Analog-to-Digital Converter)</a:t>
            </a:r>
            <a:endParaRPr lang="en-US" sz="1750" dirty="0"/>
          </a:p>
        </p:txBody>
      </p:sp>
      <p:sp>
        <p:nvSpPr>
          <p:cNvPr id="12" name="Text 6"/>
          <p:cNvSpPr/>
          <p:nvPr/>
        </p:nvSpPr>
        <p:spPr>
          <a:xfrm>
            <a:off x="9984938" y="4341852"/>
            <a:ext cx="3915013" cy="1168718"/>
          </a:xfrm>
          <a:prstGeom prst="rect">
            <a:avLst/>
          </a:prstGeom>
          <a:noFill/>
          <a:ln/>
        </p:spPr>
        <p:txBody>
          <a:bodyPr wrap="square" lIns="0" tIns="0" rIns="0" bIns="0" rtlCol="0" anchor="t"/>
          <a:lstStyle/>
          <a:p>
            <a:pPr marL="0" indent="0" algn="just">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This module converts analogue signals from sensors (e.g., for water level detection) into digital values that the microcontroller can process.</a:t>
            </a:r>
            <a:endParaRPr lang="en-US" sz="1400" dirty="0"/>
          </a:p>
        </p:txBody>
      </p:sp>
      <p:pic>
        <p:nvPicPr>
          <p:cNvPr id="13" name="Image 4" descr="preencoded.png"/>
          <p:cNvPicPr>
            <a:picLocks noChangeAspect="1"/>
          </p:cNvPicPr>
          <p:nvPr/>
        </p:nvPicPr>
        <p:blipFill>
          <a:blip r:embed="rId7"/>
          <a:stretch>
            <a:fillRect/>
          </a:stretch>
        </p:blipFill>
        <p:spPr>
          <a:xfrm>
            <a:off x="5010507" y="2278023"/>
            <a:ext cx="4609267" cy="4609267"/>
          </a:xfrm>
          <a:prstGeom prst="rect">
            <a:avLst/>
          </a:prstGeom>
        </p:spPr>
      </p:pic>
      <p:pic>
        <p:nvPicPr>
          <p:cNvPr id="14" name="Image 5" descr="preencoded.png"/>
          <p:cNvPicPr>
            <a:picLocks noChangeAspect="1"/>
          </p:cNvPicPr>
          <p:nvPr/>
        </p:nvPicPr>
        <p:blipFill>
          <a:blip r:embed="rId8"/>
          <a:stretch>
            <a:fillRect/>
          </a:stretch>
        </p:blipFill>
        <p:spPr>
          <a:xfrm>
            <a:off x="8791694" y="4411861"/>
            <a:ext cx="273248" cy="341471"/>
          </a:xfrm>
          <a:prstGeom prst="rect">
            <a:avLst/>
          </a:prstGeom>
        </p:spPr>
      </p:pic>
      <p:sp>
        <p:nvSpPr>
          <p:cNvPr id="15" name="Text 7"/>
          <p:cNvSpPr/>
          <p:nvPr/>
        </p:nvSpPr>
        <p:spPr>
          <a:xfrm>
            <a:off x="9802297" y="5784413"/>
            <a:ext cx="4097655" cy="570548"/>
          </a:xfrm>
          <a:prstGeom prst="rect">
            <a:avLst/>
          </a:prstGeom>
          <a:noFill/>
          <a:ln/>
        </p:spPr>
        <p:txBody>
          <a:bodyPr wrap="squar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USART (Universal Synchronous Asynchronous Receiver Transmitter)</a:t>
            </a:r>
            <a:endParaRPr lang="en-US" sz="1750" dirty="0"/>
          </a:p>
        </p:txBody>
      </p:sp>
      <p:sp>
        <p:nvSpPr>
          <p:cNvPr id="16" name="Text 8"/>
          <p:cNvSpPr/>
          <p:nvPr/>
        </p:nvSpPr>
        <p:spPr>
          <a:xfrm>
            <a:off x="9802297" y="6464498"/>
            <a:ext cx="4097655" cy="876538"/>
          </a:xfrm>
          <a:prstGeom prst="rect">
            <a:avLst/>
          </a:prstGeom>
          <a:noFill/>
          <a:ln/>
        </p:spPr>
        <p:txBody>
          <a:bodyPr wrap="square" lIns="0" tIns="0" rIns="0" bIns="0" rtlCol="0" anchor="t"/>
          <a:lstStyle/>
          <a:p>
            <a:pPr marL="0" indent="0" algn="just">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Enables serial communication with other devices, useful for debugging or interfacing with more complex systems if needed.</a:t>
            </a:r>
            <a:endParaRPr lang="en-US" sz="1400" dirty="0"/>
          </a:p>
        </p:txBody>
      </p:sp>
      <p:pic>
        <p:nvPicPr>
          <p:cNvPr id="17" name="Image 6" descr="preencoded.png"/>
          <p:cNvPicPr>
            <a:picLocks noChangeAspect="1"/>
          </p:cNvPicPr>
          <p:nvPr/>
        </p:nvPicPr>
        <p:blipFill>
          <a:blip r:embed="rId9"/>
          <a:stretch>
            <a:fillRect/>
          </a:stretch>
        </p:blipFill>
        <p:spPr>
          <a:xfrm>
            <a:off x="5010507" y="2278023"/>
            <a:ext cx="4609267" cy="4609267"/>
          </a:xfrm>
          <a:prstGeom prst="rect">
            <a:avLst/>
          </a:prstGeom>
        </p:spPr>
      </p:pic>
      <p:pic>
        <p:nvPicPr>
          <p:cNvPr id="18" name="Image 7" descr="preencoded.png"/>
          <p:cNvPicPr>
            <a:picLocks noChangeAspect="1"/>
          </p:cNvPicPr>
          <p:nvPr/>
        </p:nvPicPr>
        <p:blipFill>
          <a:blip r:embed="rId10"/>
          <a:stretch>
            <a:fillRect/>
          </a:stretch>
        </p:blipFill>
        <p:spPr>
          <a:xfrm>
            <a:off x="7985046" y="5808940"/>
            <a:ext cx="273248" cy="341471"/>
          </a:xfrm>
          <a:prstGeom prst="rect">
            <a:avLst/>
          </a:prstGeom>
        </p:spPr>
      </p:pic>
      <p:sp>
        <p:nvSpPr>
          <p:cNvPr id="19" name="Text 9"/>
          <p:cNvSpPr/>
          <p:nvPr/>
        </p:nvSpPr>
        <p:spPr>
          <a:xfrm>
            <a:off x="730448" y="5784413"/>
            <a:ext cx="4097536" cy="570548"/>
          </a:xfrm>
          <a:prstGeom prst="rect">
            <a:avLst/>
          </a:prstGeom>
          <a:noFill/>
          <a:ln/>
        </p:spPr>
        <p:txBody>
          <a:bodyPr wrap="square" lIns="0" tIns="0" rIns="0" bIns="0" rtlCol="0" anchor="t"/>
          <a:lstStyle/>
          <a:p>
            <a:pPr marL="0" indent="0" algn="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CLCD (Character Liquid Crystal Display)</a:t>
            </a:r>
            <a:endParaRPr lang="en-US" sz="1750" dirty="0"/>
          </a:p>
        </p:txBody>
      </p:sp>
      <p:sp>
        <p:nvSpPr>
          <p:cNvPr id="20" name="Text 10"/>
          <p:cNvSpPr/>
          <p:nvPr/>
        </p:nvSpPr>
        <p:spPr>
          <a:xfrm>
            <a:off x="730448" y="6464498"/>
            <a:ext cx="4097536" cy="876538"/>
          </a:xfrm>
          <a:prstGeom prst="rect">
            <a:avLst/>
          </a:prstGeom>
          <a:noFill/>
          <a:ln/>
        </p:spPr>
        <p:txBody>
          <a:bodyPr wrap="square" lIns="0" tIns="0" rIns="0" bIns="0" rtlCol="0" anchor="t"/>
          <a:lstStyle/>
          <a:p>
            <a:pPr marL="0" indent="0" algn="r">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Used for displaying real-time information such as the current wash mode, remaining time, and operational status to the user.</a:t>
            </a:r>
            <a:endParaRPr lang="en-US" sz="1400" dirty="0"/>
          </a:p>
        </p:txBody>
      </p:sp>
      <p:pic>
        <p:nvPicPr>
          <p:cNvPr id="21" name="Image 8" descr="preencoded.png"/>
          <p:cNvPicPr>
            <a:picLocks noChangeAspect="1"/>
          </p:cNvPicPr>
          <p:nvPr/>
        </p:nvPicPr>
        <p:blipFill>
          <a:blip r:embed="rId11"/>
          <a:stretch>
            <a:fillRect/>
          </a:stretch>
        </p:blipFill>
        <p:spPr>
          <a:xfrm>
            <a:off x="5010507" y="2278023"/>
            <a:ext cx="4609267" cy="4609267"/>
          </a:xfrm>
          <a:prstGeom prst="rect">
            <a:avLst/>
          </a:prstGeom>
        </p:spPr>
      </p:pic>
      <p:pic>
        <p:nvPicPr>
          <p:cNvPr id="22" name="Image 9" descr="preencoded.png"/>
          <p:cNvPicPr>
            <a:picLocks noChangeAspect="1"/>
          </p:cNvPicPr>
          <p:nvPr/>
        </p:nvPicPr>
        <p:blipFill>
          <a:blip r:embed="rId12"/>
          <a:stretch>
            <a:fillRect/>
          </a:stretch>
        </p:blipFill>
        <p:spPr>
          <a:xfrm>
            <a:off x="6371749" y="5808940"/>
            <a:ext cx="273248" cy="341471"/>
          </a:xfrm>
          <a:prstGeom prst="rect">
            <a:avLst/>
          </a:prstGeom>
        </p:spPr>
      </p:pic>
      <p:sp>
        <p:nvSpPr>
          <p:cNvPr id="23" name="Text 11"/>
          <p:cNvSpPr/>
          <p:nvPr/>
        </p:nvSpPr>
        <p:spPr>
          <a:xfrm>
            <a:off x="2362676" y="4093131"/>
            <a:ext cx="2282666" cy="285274"/>
          </a:xfrm>
          <a:prstGeom prst="rect">
            <a:avLst/>
          </a:prstGeom>
          <a:noFill/>
          <a:ln/>
        </p:spPr>
        <p:txBody>
          <a:bodyPr wrap="none" lIns="0" tIns="0" rIns="0" bIns="0" rtlCol="0" anchor="t"/>
          <a:lstStyle/>
          <a:p>
            <a:pPr marL="0" indent="0" algn="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LEDs &amp; Buzzer</a:t>
            </a:r>
            <a:endParaRPr lang="en-US" sz="1750" dirty="0"/>
          </a:p>
        </p:txBody>
      </p:sp>
      <p:sp>
        <p:nvSpPr>
          <p:cNvPr id="24" name="Text 12"/>
          <p:cNvSpPr/>
          <p:nvPr/>
        </p:nvSpPr>
        <p:spPr>
          <a:xfrm>
            <a:off x="730448" y="4487942"/>
            <a:ext cx="3914894" cy="876538"/>
          </a:xfrm>
          <a:prstGeom prst="rect">
            <a:avLst/>
          </a:prstGeom>
          <a:noFill/>
          <a:ln/>
        </p:spPr>
        <p:txBody>
          <a:bodyPr wrap="square" lIns="0" tIns="0" rIns="0" bIns="0" rtlCol="0" anchor="t"/>
          <a:lstStyle/>
          <a:p>
            <a:pPr marL="0" indent="0" algn="r">
              <a:lnSpc>
                <a:spcPts val="2300"/>
              </a:lnSpc>
              <a:buNone/>
            </a:pPr>
            <a:r>
              <a:rPr lang="en-US" sz="1400" dirty="0">
                <a:solidFill>
                  <a:srgbClr val="504C49"/>
                </a:solidFill>
                <a:latin typeface="Source Serif Pro" pitchFamily="34" charset="0"/>
                <a:ea typeface="Source Serif Pro" pitchFamily="34" charset="-122"/>
                <a:cs typeface="Source Serif Pro" pitchFamily="34" charset="-120"/>
              </a:rPr>
              <a:t>LEDs provide visual indicators for different modes or states, while the buzzer offers audible alerts for cycle completion or errors.</a:t>
            </a:r>
            <a:endParaRPr lang="en-US" sz="1400" dirty="0"/>
          </a:p>
        </p:txBody>
      </p:sp>
      <p:pic>
        <p:nvPicPr>
          <p:cNvPr id="25" name="Image 10" descr="preencoded.png"/>
          <p:cNvPicPr>
            <a:picLocks noChangeAspect="1"/>
          </p:cNvPicPr>
          <p:nvPr/>
        </p:nvPicPr>
        <p:blipFill>
          <a:blip r:embed="rId13"/>
          <a:stretch>
            <a:fillRect/>
          </a:stretch>
        </p:blipFill>
        <p:spPr>
          <a:xfrm>
            <a:off x="5010507" y="2278023"/>
            <a:ext cx="4609267" cy="4609267"/>
          </a:xfrm>
          <a:prstGeom prst="rect">
            <a:avLst/>
          </a:prstGeom>
        </p:spPr>
      </p:pic>
      <p:pic>
        <p:nvPicPr>
          <p:cNvPr id="26" name="Image 11" descr="preencoded.png"/>
          <p:cNvPicPr>
            <a:picLocks noChangeAspect="1"/>
          </p:cNvPicPr>
          <p:nvPr/>
        </p:nvPicPr>
        <p:blipFill>
          <a:blip r:embed="rId14"/>
          <a:stretch>
            <a:fillRect/>
          </a:stretch>
        </p:blipFill>
        <p:spPr>
          <a:xfrm>
            <a:off x="5565100" y="4411861"/>
            <a:ext cx="273248" cy="3414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9707" y="350401"/>
            <a:ext cx="8524161" cy="398264"/>
          </a:xfrm>
          <a:prstGeom prst="rect">
            <a:avLst/>
          </a:prstGeom>
          <a:noFill/>
          <a:ln/>
        </p:spPr>
        <p:txBody>
          <a:bodyPr wrap="none" lIns="0" tIns="0" rIns="0" bIns="0" rtlCol="0" anchor="t"/>
          <a:lstStyle/>
          <a:p>
            <a:pPr marL="0" indent="0" algn="l">
              <a:lnSpc>
                <a:spcPts val="3100"/>
              </a:lnSpc>
              <a:buNone/>
            </a:pPr>
            <a:r>
              <a:rPr lang="en-US" sz="2500" dirty="0">
                <a:solidFill>
                  <a:srgbClr val="201B18"/>
                </a:solidFill>
                <a:latin typeface="Platypi Medium" pitchFamily="34" charset="0"/>
                <a:ea typeface="Platypi Medium" pitchFamily="34" charset="-122"/>
                <a:cs typeface="Platypi Medium" pitchFamily="34" charset="-120"/>
              </a:rPr>
              <a:t>Peripheral Components: Bringing the Simulator to Life</a:t>
            </a:r>
            <a:endParaRPr lang="en-US" sz="2500" dirty="0"/>
          </a:p>
        </p:txBody>
      </p:sp>
      <p:sp>
        <p:nvSpPr>
          <p:cNvPr id="4" name="Text 1"/>
          <p:cNvSpPr/>
          <p:nvPr/>
        </p:nvSpPr>
        <p:spPr>
          <a:xfrm>
            <a:off x="509707" y="3160038"/>
            <a:ext cx="3082409" cy="199073"/>
          </a:xfrm>
          <a:prstGeom prst="rect">
            <a:avLst/>
          </a:prstGeom>
          <a:noFill/>
          <a:ln/>
        </p:spPr>
        <p:txBody>
          <a:bodyPr wrap="none" lIns="0" tIns="0" rIns="0" bIns="0" rtlCol="0" anchor="t"/>
          <a:lstStyle/>
          <a:p>
            <a:pPr marL="0" indent="0" algn="l">
              <a:lnSpc>
                <a:spcPts val="1550"/>
              </a:lnSpc>
              <a:buNone/>
            </a:pPr>
            <a:r>
              <a:rPr lang="en-US" sz="1250" dirty="0">
                <a:solidFill>
                  <a:srgbClr val="504C49"/>
                </a:solidFill>
                <a:latin typeface="Platypi Medium" pitchFamily="34" charset="0"/>
                <a:ea typeface="Platypi Medium" pitchFamily="34" charset="-122"/>
                <a:cs typeface="Platypi Medium" pitchFamily="34" charset="-120"/>
              </a:rPr>
              <a:t>CLCD (Character Liquid Crystal Display)</a:t>
            </a:r>
            <a:endParaRPr lang="en-US" sz="1250" dirty="0"/>
          </a:p>
        </p:txBody>
      </p:sp>
      <p:sp>
        <p:nvSpPr>
          <p:cNvPr id="5" name="Text 2"/>
          <p:cNvSpPr/>
          <p:nvPr/>
        </p:nvSpPr>
        <p:spPr>
          <a:xfrm>
            <a:off x="509707" y="3435548"/>
            <a:ext cx="3283268" cy="815340"/>
          </a:xfrm>
          <a:prstGeom prst="rect">
            <a:avLst/>
          </a:prstGeom>
          <a:noFill/>
          <a:ln/>
        </p:spPr>
        <p:txBody>
          <a:bodyPr wrap="square" lIns="0" tIns="0" rIns="0" bIns="0" rtlCol="0" anchor="t"/>
          <a:lstStyle/>
          <a:p>
            <a:pPr marL="0" indent="0" algn="just">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The CLCD is essential for providing real-time feedback to the user, displaying the current operational status, selected wash mode, and the remaining time for the wash cycle.</a:t>
            </a:r>
            <a:endParaRPr lang="en-US" sz="1000" dirty="0"/>
          </a:p>
        </p:txBody>
      </p:sp>
      <p:sp>
        <p:nvSpPr>
          <p:cNvPr id="7" name="Text 3"/>
          <p:cNvSpPr/>
          <p:nvPr/>
        </p:nvSpPr>
        <p:spPr>
          <a:xfrm>
            <a:off x="3952161" y="3160038"/>
            <a:ext cx="2094786" cy="199073"/>
          </a:xfrm>
          <a:prstGeom prst="rect">
            <a:avLst/>
          </a:prstGeom>
          <a:noFill/>
          <a:ln/>
        </p:spPr>
        <p:txBody>
          <a:bodyPr wrap="none" lIns="0" tIns="0" rIns="0" bIns="0" rtlCol="0" anchor="t"/>
          <a:lstStyle/>
          <a:p>
            <a:pPr marL="0" indent="0" algn="l">
              <a:lnSpc>
                <a:spcPts val="1550"/>
              </a:lnSpc>
              <a:buNone/>
            </a:pPr>
            <a:r>
              <a:rPr lang="en-US" sz="1250" dirty="0">
                <a:solidFill>
                  <a:srgbClr val="504C49"/>
                </a:solidFill>
                <a:latin typeface="Platypi Medium" pitchFamily="34" charset="0"/>
                <a:ea typeface="Platypi Medium" pitchFamily="34" charset="-122"/>
                <a:cs typeface="Platypi Medium" pitchFamily="34" charset="-120"/>
              </a:rPr>
              <a:t>LED (Light Emitting Diode)</a:t>
            </a:r>
            <a:endParaRPr lang="en-US" sz="1250" dirty="0"/>
          </a:p>
        </p:txBody>
      </p:sp>
      <p:sp>
        <p:nvSpPr>
          <p:cNvPr id="8" name="Text 4"/>
          <p:cNvSpPr/>
          <p:nvPr/>
        </p:nvSpPr>
        <p:spPr>
          <a:xfrm>
            <a:off x="3952161" y="3435548"/>
            <a:ext cx="3283387" cy="611505"/>
          </a:xfrm>
          <a:prstGeom prst="rect">
            <a:avLst/>
          </a:prstGeom>
          <a:noFill/>
          <a:ln/>
        </p:spPr>
        <p:txBody>
          <a:bodyPr wrap="square" lIns="0" tIns="0" rIns="0" bIns="0" rtlCol="0" anchor="t"/>
          <a:lstStyle/>
          <a:p>
            <a:pPr marL="0" indent="0" algn="just">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LEDs serve as simple visual indicators, signifying power status, active wash modes, or other important states of the washing machine simulator.</a:t>
            </a:r>
            <a:endParaRPr lang="en-US" sz="1000" dirty="0"/>
          </a:p>
        </p:txBody>
      </p:sp>
      <p:sp>
        <p:nvSpPr>
          <p:cNvPr id="10" name="Text 5"/>
          <p:cNvSpPr/>
          <p:nvPr/>
        </p:nvSpPr>
        <p:spPr>
          <a:xfrm>
            <a:off x="7394734" y="3160038"/>
            <a:ext cx="1592818" cy="199073"/>
          </a:xfrm>
          <a:prstGeom prst="rect">
            <a:avLst/>
          </a:prstGeom>
          <a:noFill/>
          <a:ln/>
        </p:spPr>
        <p:txBody>
          <a:bodyPr wrap="none" lIns="0" tIns="0" rIns="0" bIns="0" rtlCol="0" anchor="t"/>
          <a:lstStyle/>
          <a:p>
            <a:pPr marL="0" indent="0" algn="l">
              <a:lnSpc>
                <a:spcPts val="1550"/>
              </a:lnSpc>
              <a:buNone/>
            </a:pPr>
            <a:r>
              <a:rPr lang="en-US" sz="1250" dirty="0">
                <a:solidFill>
                  <a:srgbClr val="504C49"/>
                </a:solidFill>
                <a:latin typeface="Platypi Medium" pitchFamily="34" charset="0"/>
                <a:ea typeface="Platypi Medium" pitchFamily="34" charset="-122"/>
                <a:cs typeface="Platypi Medium" pitchFamily="34" charset="-120"/>
              </a:rPr>
              <a:t>Buzzer</a:t>
            </a:r>
            <a:endParaRPr lang="en-US" sz="1250" dirty="0"/>
          </a:p>
        </p:txBody>
      </p:sp>
      <p:sp>
        <p:nvSpPr>
          <p:cNvPr id="11" name="Text 6"/>
          <p:cNvSpPr/>
          <p:nvPr/>
        </p:nvSpPr>
        <p:spPr>
          <a:xfrm>
            <a:off x="7394734" y="3435548"/>
            <a:ext cx="3283387" cy="611505"/>
          </a:xfrm>
          <a:prstGeom prst="rect">
            <a:avLst/>
          </a:prstGeom>
          <a:noFill/>
          <a:ln/>
        </p:spPr>
        <p:txBody>
          <a:bodyPr wrap="square" lIns="0" tIns="0" rIns="0" bIns="0" rtlCol="0" anchor="t"/>
          <a:lstStyle/>
          <a:p>
            <a:pPr marL="0" indent="0" algn="just">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The buzzer provides audible alerts and notifications, such as the completion of a wash cycle, an error condition, or confirmation of user input.</a:t>
            </a:r>
            <a:endParaRPr lang="en-US" sz="1000" dirty="0"/>
          </a:p>
        </p:txBody>
      </p:sp>
      <p:sp>
        <p:nvSpPr>
          <p:cNvPr id="13" name="Text 7"/>
          <p:cNvSpPr/>
          <p:nvPr/>
        </p:nvSpPr>
        <p:spPr>
          <a:xfrm>
            <a:off x="10837307" y="3160038"/>
            <a:ext cx="1734026" cy="199073"/>
          </a:xfrm>
          <a:prstGeom prst="rect">
            <a:avLst/>
          </a:prstGeom>
          <a:noFill/>
          <a:ln/>
        </p:spPr>
        <p:txBody>
          <a:bodyPr wrap="none" lIns="0" tIns="0" rIns="0" bIns="0" rtlCol="0" anchor="t"/>
          <a:lstStyle/>
          <a:p>
            <a:pPr marL="0" indent="0" algn="l">
              <a:lnSpc>
                <a:spcPts val="1550"/>
              </a:lnSpc>
              <a:buNone/>
            </a:pPr>
            <a:r>
              <a:rPr lang="en-US" sz="1250" dirty="0">
                <a:solidFill>
                  <a:srgbClr val="504C49"/>
                </a:solidFill>
                <a:latin typeface="Platypi Medium" pitchFamily="34" charset="0"/>
                <a:ea typeface="Platypi Medium" pitchFamily="34" charset="-122"/>
                <a:cs typeface="Platypi Medium" pitchFamily="34" charset="-120"/>
              </a:rPr>
              <a:t>Fan (Simulated Motor)</a:t>
            </a:r>
            <a:endParaRPr lang="en-US" sz="1250" dirty="0"/>
          </a:p>
        </p:txBody>
      </p:sp>
      <p:sp>
        <p:nvSpPr>
          <p:cNvPr id="14" name="Text 8"/>
          <p:cNvSpPr/>
          <p:nvPr/>
        </p:nvSpPr>
        <p:spPr>
          <a:xfrm>
            <a:off x="10837307" y="3435548"/>
            <a:ext cx="3283387" cy="611505"/>
          </a:xfrm>
          <a:prstGeom prst="rect">
            <a:avLst/>
          </a:prstGeom>
          <a:noFill/>
          <a:ln/>
        </p:spPr>
        <p:txBody>
          <a:bodyPr wrap="square" lIns="0" tIns="0" rIns="0" bIns="0" rtlCol="0" anchor="t"/>
          <a:lstStyle/>
          <a:p>
            <a:pPr marL="0" indent="0" algn="just">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A small fan is used to simulate the rotation of the washing machine's drum, visually representing the active washing or spinning process.</a:t>
            </a:r>
            <a:endParaRPr lang="en-US" sz="1000" dirty="0"/>
          </a:p>
        </p:txBody>
      </p:sp>
      <p:pic>
        <p:nvPicPr>
          <p:cNvPr id="15" name="Image 4" descr="preencoded.png"/>
          <p:cNvPicPr>
            <a:picLocks noChangeAspect="1"/>
          </p:cNvPicPr>
          <p:nvPr/>
        </p:nvPicPr>
        <p:blipFill>
          <a:blip r:embed="rId3"/>
          <a:stretch>
            <a:fillRect/>
          </a:stretch>
        </p:blipFill>
        <p:spPr>
          <a:xfrm>
            <a:off x="509707" y="4569381"/>
            <a:ext cx="3283268" cy="2029182"/>
          </a:xfrm>
          <a:prstGeom prst="rect">
            <a:avLst/>
          </a:prstGeom>
        </p:spPr>
      </p:pic>
      <p:sp>
        <p:nvSpPr>
          <p:cNvPr id="16" name="Text 9"/>
          <p:cNvSpPr/>
          <p:nvPr/>
        </p:nvSpPr>
        <p:spPr>
          <a:xfrm>
            <a:off x="509707" y="6725960"/>
            <a:ext cx="1592818" cy="199073"/>
          </a:xfrm>
          <a:prstGeom prst="rect">
            <a:avLst/>
          </a:prstGeom>
          <a:noFill/>
          <a:ln/>
        </p:spPr>
        <p:txBody>
          <a:bodyPr wrap="none" lIns="0" tIns="0" rIns="0" bIns="0" rtlCol="0" anchor="t"/>
          <a:lstStyle/>
          <a:p>
            <a:pPr marL="0" indent="0" algn="l">
              <a:lnSpc>
                <a:spcPts val="1550"/>
              </a:lnSpc>
              <a:buNone/>
            </a:pPr>
            <a:r>
              <a:rPr lang="en-US" sz="1250" dirty="0">
                <a:solidFill>
                  <a:srgbClr val="504C49"/>
                </a:solidFill>
                <a:latin typeface="Platypi Medium" pitchFamily="34" charset="0"/>
                <a:ea typeface="Platypi Medium" pitchFamily="34" charset="-122"/>
                <a:cs typeface="Platypi Medium" pitchFamily="34" charset="-120"/>
              </a:rPr>
              <a:t>Tactile Switches</a:t>
            </a:r>
            <a:endParaRPr lang="en-US" sz="1250" dirty="0"/>
          </a:p>
        </p:txBody>
      </p:sp>
      <p:sp>
        <p:nvSpPr>
          <p:cNvPr id="17" name="Text 10"/>
          <p:cNvSpPr/>
          <p:nvPr/>
        </p:nvSpPr>
        <p:spPr>
          <a:xfrm>
            <a:off x="509707" y="7001470"/>
            <a:ext cx="3283268" cy="611505"/>
          </a:xfrm>
          <a:prstGeom prst="rect">
            <a:avLst/>
          </a:prstGeom>
          <a:noFill/>
          <a:ln/>
        </p:spPr>
        <p:txBody>
          <a:bodyPr wrap="square" lIns="0" tIns="0" rIns="0" bIns="0" rtlCol="0" anchor="t"/>
          <a:lstStyle/>
          <a:p>
            <a:pPr marL="0" indent="0" algn="just">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These switches are crucial for user input, enabling selection of wash modes, pausing the operation, and simulating the lid open/close status for safety features.</a:t>
            </a:r>
            <a:endParaRPr lang="en-US" sz="1000" dirty="0"/>
          </a:p>
        </p:txBody>
      </p:sp>
      <p:sp>
        <p:nvSpPr>
          <p:cNvPr id="18" name="Text 11"/>
          <p:cNvSpPr/>
          <p:nvPr/>
        </p:nvSpPr>
        <p:spPr>
          <a:xfrm>
            <a:off x="509707" y="7756327"/>
            <a:ext cx="13610987" cy="203835"/>
          </a:xfrm>
          <a:prstGeom prst="rect">
            <a:avLst/>
          </a:prstGeom>
          <a:noFill/>
          <a:ln/>
        </p:spPr>
        <p:txBody>
          <a:bodyPr wrap="none" lIns="0" tIns="0" rIns="0" bIns="0" rtlCol="0" anchor="t"/>
          <a:lstStyle/>
          <a:p>
            <a:pPr marL="0" indent="0" algn="l">
              <a:lnSpc>
                <a:spcPts val="1600"/>
              </a:lnSpc>
              <a:buNone/>
            </a:pPr>
            <a:r>
              <a:rPr lang="en-US" sz="1000" dirty="0">
                <a:solidFill>
                  <a:srgbClr val="504C49"/>
                </a:solidFill>
                <a:latin typeface="Source Serif Pro" pitchFamily="34" charset="0"/>
                <a:ea typeface="Source Serif Pro" pitchFamily="34" charset="-122"/>
                <a:cs typeface="Source Serif Pro" pitchFamily="34" charset="-120"/>
              </a:rPr>
              <a:t>These peripheral components are carefully integrated with the PIC16F877A microcontroller to create a comprehensive and interactive washing machine simulator, demonstrating practical application of embedded systems.</a:t>
            </a:r>
            <a:endParaRPr lang="en-US" sz="1000" dirty="0"/>
          </a:p>
        </p:txBody>
      </p:sp>
      <p:pic>
        <p:nvPicPr>
          <p:cNvPr id="3074" name="Picture 2" descr="LED (Light-emitting diode) explained - Soldered Electronics">
            <a:extLst>
              <a:ext uri="{FF2B5EF4-FFF2-40B4-BE49-F238E27FC236}">
                <a16:creationId xmlns:a16="http://schemas.microsoft.com/office/drawing/2014/main" id="{5EBA8924-9A5B-349A-129C-460D04A3D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474" y="1003459"/>
            <a:ext cx="1583473" cy="19822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ndard Buzzer. Operates From 3 To 27 ...">
            <a:extLst>
              <a:ext uri="{FF2B5EF4-FFF2-40B4-BE49-F238E27FC236}">
                <a16:creationId xmlns:a16="http://schemas.microsoft.com/office/drawing/2014/main" id="{1D5DE49F-D873-F7E1-E3E0-868D7722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535" y="95125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IGO JG-8025 230V AC Cooling Fan ...">
            <a:extLst>
              <a:ext uri="{FF2B5EF4-FFF2-40B4-BE49-F238E27FC236}">
                <a16:creationId xmlns:a16="http://schemas.microsoft.com/office/drawing/2014/main" id="{43C5C2C5-1F30-1100-906B-D6DFCA7DEC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7307" y="84262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8051 Lcd16x2 Interfacing In 4 Bit Mode ...">
            <a:extLst>
              <a:ext uri="{FF2B5EF4-FFF2-40B4-BE49-F238E27FC236}">
                <a16:creationId xmlns:a16="http://schemas.microsoft.com/office/drawing/2014/main" id="{4BB2C8DB-936A-7178-E834-04D5D48B10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07" y="954464"/>
            <a:ext cx="2695575" cy="169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43545" y="2982754"/>
            <a:ext cx="9445585" cy="581025"/>
          </a:xfrm>
          <a:prstGeom prst="rect">
            <a:avLst/>
          </a:prstGeom>
          <a:noFill/>
          <a:ln/>
        </p:spPr>
        <p:txBody>
          <a:bodyPr wrap="none" lIns="0" tIns="0" rIns="0" bIns="0" rtlCol="0" anchor="t"/>
          <a:lstStyle/>
          <a:p>
            <a:pPr marL="0" indent="0" algn="l">
              <a:lnSpc>
                <a:spcPts val="4550"/>
              </a:lnSpc>
              <a:buNone/>
            </a:pPr>
            <a:r>
              <a:rPr lang="en-US" sz="3650" dirty="0">
                <a:solidFill>
                  <a:srgbClr val="201B18"/>
                </a:solidFill>
                <a:latin typeface="Platypi Medium" pitchFamily="34" charset="0"/>
                <a:ea typeface="Platypi Medium" pitchFamily="34" charset="-122"/>
                <a:cs typeface="Platypi Medium" pitchFamily="34" charset="-120"/>
              </a:rPr>
              <a:t>Timer Modules: The Heartbeat of Control</a:t>
            </a:r>
            <a:endParaRPr lang="en-US" sz="3650" dirty="0"/>
          </a:p>
        </p:txBody>
      </p:sp>
      <p:sp>
        <p:nvSpPr>
          <p:cNvPr id="4" name="Shape 1"/>
          <p:cNvSpPr/>
          <p:nvPr/>
        </p:nvSpPr>
        <p:spPr>
          <a:xfrm>
            <a:off x="743545" y="3842623"/>
            <a:ext cx="418267" cy="418267"/>
          </a:xfrm>
          <a:prstGeom prst="roundRect">
            <a:avLst>
              <a:gd name="adj" fmla="val 6667"/>
            </a:avLst>
          </a:prstGeom>
          <a:solidFill>
            <a:srgbClr val="F9F7F7"/>
          </a:solidFill>
          <a:ln/>
        </p:spPr>
      </p:sp>
      <p:sp>
        <p:nvSpPr>
          <p:cNvPr id="5" name="Text 2"/>
          <p:cNvSpPr/>
          <p:nvPr/>
        </p:nvSpPr>
        <p:spPr>
          <a:xfrm>
            <a:off x="1347668" y="3877389"/>
            <a:ext cx="3349228" cy="348496"/>
          </a:xfrm>
          <a:prstGeom prst="rect">
            <a:avLst/>
          </a:prstGeom>
          <a:noFill/>
          <a:ln/>
        </p:spPr>
        <p:txBody>
          <a:bodyPr wrap="none" lIns="0" tIns="0" rIns="0" bIns="0" rtlCol="0" anchor="t"/>
          <a:lstStyle/>
          <a:p>
            <a:pPr marL="0" indent="0" algn="l">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TMR0: 8-bit Basic Timer</a:t>
            </a:r>
            <a:endParaRPr lang="en-US" sz="2150" dirty="0"/>
          </a:p>
        </p:txBody>
      </p:sp>
      <p:sp>
        <p:nvSpPr>
          <p:cNvPr id="6" name="Text 3"/>
          <p:cNvSpPr/>
          <p:nvPr/>
        </p:nvSpPr>
        <p:spPr>
          <a:xfrm>
            <a:off x="1347668" y="4337328"/>
            <a:ext cx="3622119" cy="1783794"/>
          </a:xfrm>
          <a:prstGeom prst="rect">
            <a:avLst/>
          </a:prstGeom>
          <a:noFill/>
          <a:ln/>
        </p:spPr>
        <p:txBody>
          <a:bodyPr wrap="square" lIns="0" tIns="0" rIns="0" bIns="0" rtlCol="0" anchor="t"/>
          <a:lstStyle/>
          <a:p>
            <a:pPr marL="0" indent="0" algn="just">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TMR0 serves as a fundamental 8-bit timer, primarily used for basic timing operations and generating precise delays within the system. Its simplicity makes it ideal for straightforward countdown mechanisms and event-driven timing.</a:t>
            </a:r>
            <a:endParaRPr lang="en-US" sz="1450" dirty="0"/>
          </a:p>
        </p:txBody>
      </p:sp>
      <p:sp>
        <p:nvSpPr>
          <p:cNvPr id="7" name="Shape 4"/>
          <p:cNvSpPr/>
          <p:nvPr/>
        </p:nvSpPr>
        <p:spPr>
          <a:xfrm>
            <a:off x="5202079" y="3842623"/>
            <a:ext cx="418267" cy="418267"/>
          </a:xfrm>
          <a:prstGeom prst="roundRect">
            <a:avLst>
              <a:gd name="adj" fmla="val 6667"/>
            </a:avLst>
          </a:prstGeom>
          <a:solidFill>
            <a:srgbClr val="F9F7F7"/>
          </a:solidFill>
          <a:ln/>
        </p:spPr>
      </p:sp>
      <p:sp>
        <p:nvSpPr>
          <p:cNvPr id="8" name="Text 5"/>
          <p:cNvSpPr/>
          <p:nvPr/>
        </p:nvSpPr>
        <p:spPr>
          <a:xfrm>
            <a:off x="5806202" y="3877389"/>
            <a:ext cx="3622119" cy="696992"/>
          </a:xfrm>
          <a:prstGeom prst="rect">
            <a:avLst/>
          </a:prstGeom>
          <a:noFill/>
          <a:ln/>
        </p:spPr>
        <p:txBody>
          <a:bodyPr wrap="square" lIns="0" tIns="0" rIns="0" bIns="0" rtlCol="0" anchor="t"/>
          <a:lstStyle/>
          <a:p>
            <a:pPr marL="0" indent="0" algn="l">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TMR1: 16-bit Timer for Durations</a:t>
            </a:r>
            <a:endParaRPr lang="en-US" sz="2150" dirty="0"/>
          </a:p>
        </p:txBody>
      </p:sp>
      <p:sp>
        <p:nvSpPr>
          <p:cNvPr id="9" name="Text 6"/>
          <p:cNvSpPr/>
          <p:nvPr/>
        </p:nvSpPr>
        <p:spPr>
          <a:xfrm>
            <a:off x="5806202" y="4685824"/>
            <a:ext cx="3622119" cy="2081093"/>
          </a:xfrm>
          <a:prstGeom prst="rect">
            <a:avLst/>
          </a:prstGeom>
          <a:noFill/>
          <a:ln/>
        </p:spPr>
        <p:txBody>
          <a:bodyPr wrap="square" lIns="0" tIns="0" rIns="0" bIns="0" rtlCol="0" anchor="t"/>
          <a:lstStyle/>
          <a:p>
            <a:pPr marL="0" indent="0" algn="just">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TMR1 is a more robust 16-bit timer, specifically employed for managing longer durations and critical timing sequences. This module is crucial for accurately controlling the various stages of the washing cycle, ensuring each phase runs for the correct period.</a:t>
            </a:r>
            <a:endParaRPr lang="en-US" sz="1450" dirty="0"/>
          </a:p>
        </p:txBody>
      </p:sp>
      <p:sp>
        <p:nvSpPr>
          <p:cNvPr id="10" name="Shape 7"/>
          <p:cNvSpPr/>
          <p:nvPr/>
        </p:nvSpPr>
        <p:spPr>
          <a:xfrm>
            <a:off x="9660612" y="3842623"/>
            <a:ext cx="418267" cy="418267"/>
          </a:xfrm>
          <a:prstGeom prst="roundRect">
            <a:avLst>
              <a:gd name="adj" fmla="val 6667"/>
            </a:avLst>
          </a:prstGeom>
          <a:solidFill>
            <a:srgbClr val="F9F7F7"/>
          </a:solidFill>
          <a:ln/>
        </p:spPr>
      </p:sp>
      <p:sp>
        <p:nvSpPr>
          <p:cNvPr id="11" name="Text 8"/>
          <p:cNvSpPr/>
          <p:nvPr/>
        </p:nvSpPr>
        <p:spPr>
          <a:xfrm>
            <a:off x="10264735" y="3877389"/>
            <a:ext cx="3622119" cy="696992"/>
          </a:xfrm>
          <a:prstGeom prst="rect">
            <a:avLst/>
          </a:prstGeom>
          <a:noFill/>
          <a:ln/>
        </p:spPr>
        <p:txBody>
          <a:bodyPr wrap="square" lIns="0" tIns="0" rIns="0" bIns="0" rtlCol="0" anchor="t"/>
          <a:lstStyle/>
          <a:p>
            <a:pPr marL="0" indent="0" algn="l">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TMR2: 8-bit with Prescaler/Postscaler</a:t>
            </a:r>
            <a:endParaRPr lang="en-US" sz="2150" dirty="0"/>
          </a:p>
        </p:txBody>
      </p:sp>
      <p:sp>
        <p:nvSpPr>
          <p:cNvPr id="12" name="Text 9"/>
          <p:cNvSpPr/>
          <p:nvPr/>
        </p:nvSpPr>
        <p:spPr>
          <a:xfrm>
            <a:off x="10264735" y="4685824"/>
            <a:ext cx="3622119" cy="2081093"/>
          </a:xfrm>
          <a:prstGeom prst="rect">
            <a:avLst/>
          </a:prstGeom>
          <a:noFill/>
          <a:ln/>
        </p:spPr>
        <p:txBody>
          <a:bodyPr wrap="square" lIns="0" tIns="0" rIns="0" bIns="0" rtlCol="0" anchor="t"/>
          <a:lstStyle/>
          <a:p>
            <a:pPr marL="0" indent="0" algn="just">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TMR2 is an 8-bit timer enhanced with both prescaler and postscaler capabilities. This configuration allows for highly flexible timing, enabling precise control over countdowns and the timing of different operational modes, adapting to various washing program requirements.</a:t>
            </a:r>
            <a:endParaRPr lang="en-US" sz="1450" dirty="0"/>
          </a:p>
        </p:txBody>
      </p:sp>
      <p:sp>
        <p:nvSpPr>
          <p:cNvPr id="13" name="Text 10"/>
          <p:cNvSpPr/>
          <p:nvPr/>
        </p:nvSpPr>
        <p:spPr>
          <a:xfrm>
            <a:off x="743545" y="6975991"/>
            <a:ext cx="13143309" cy="594598"/>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These timer modules are integral to the washing machine's operation, providing the necessary temporal control for all functions, from the duration of washing cycles to the timing of specific actions like water filling or spinning.</a:t>
            </a:r>
            <a:endParaRPr lang="en-US" sz="1450" dirty="0"/>
          </a:p>
        </p:txBody>
      </p:sp>
      <p:pic>
        <p:nvPicPr>
          <p:cNvPr id="4098" name="Picture 2" descr="Red Digital Clock Png Transparent">
            <a:extLst>
              <a:ext uri="{FF2B5EF4-FFF2-40B4-BE49-F238E27FC236}">
                <a16:creationId xmlns:a16="http://schemas.microsoft.com/office/drawing/2014/main" id="{A850D81A-B0AC-43A3-5BD8-A25D53535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264" y="0"/>
            <a:ext cx="8110593" cy="262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45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2921</Words>
  <Application>Microsoft Office PowerPoint</Application>
  <PresentationFormat>Custom</PresentationFormat>
  <Paragraphs>179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Platypi Medium</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venu vaddimukkala</cp:lastModifiedBy>
  <cp:revision>2</cp:revision>
  <dcterms:created xsi:type="dcterms:W3CDTF">2025-06-28T01:23:13Z</dcterms:created>
  <dcterms:modified xsi:type="dcterms:W3CDTF">2025-06-28T04:58:36Z</dcterms:modified>
</cp:coreProperties>
</file>